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7" r:id="rId4"/>
  </p:sldMasterIdLst>
  <p:notesMasterIdLst>
    <p:notesMasterId r:id="rId64"/>
  </p:notesMasterIdLst>
  <p:handoutMasterIdLst>
    <p:handoutMasterId r:id="rId65"/>
  </p:handoutMasterIdLst>
  <p:sldIdLst>
    <p:sldId id="339" r:id="rId5"/>
    <p:sldId id="450" r:id="rId6"/>
    <p:sldId id="474" r:id="rId7"/>
    <p:sldId id="475" r:id="rId8"/>
    <p:sldId id="482" r:id="rId9"/>
    <p:sldId id="483" r:id="rId10"/>
    <p:sldId id="484" r:id="rId11"/>
    <p:sldId id="486" r:id="rId12"/>
    <p:sldId id="451" r:id="rId13"/>
    <p:sldId id="385" r:id="rId14"/>
    <p:sldId id="386" r:id="rId15"/>
    <p:sldId id="452" r:id="rId16"/>
    <p:sldId id="390" r:id="rId17"/>
    <p:sldId id="393" r:id="rId18"/>
    <p:sldId id="392" r:id="rId19"/>
    <p:sldId id="460" r:id="rId20"/>
    <p:sldId id="481" r:id="rId21"/>
    <p:sldId id="395" r:id="rId22"/>
    <p:sldId id="396" r:id="rId23"/>
    <p:sldId id="397" r:id="rId24"/>
    <p:sldId id="399" r:id="rId25"/>
    <p:sldId id="454" r:id="rId26"/>
    <p:sldId id="400" r:id="rId27"/>
    <p:sldId id="401" r:id="rId28"/>
    <p:sldId id="455" r:id="rId29"/>
    <p:sldId id="402" r:id="rId30"/>
    <p:sldId id="403" r:id="rId31"/>
    <p:sldId id="411" r:id="rId32"/>
    <p:sldId id="413" r:id="rId33"/>
    <p:sldId id="412" r:id="rId34"/>
    <p:sldId id="456" r:id="rId35"/>
    <p:sldId id="404" r:id="rId36"/>
    <p:sldId id="416" r:id="rId37"/>
    <p:sldId id="457" r:id="rId38"/>
    <p:sldId id="473" r:id="rId39"/>
    <p:sldId id="418" r:id="rId40"/>
    <p:sldId id="419" r:id="rId41"/>
    <p:sldId id="420" r:id="rId42"/>
    <p:sldId id="421" r:id="rId43"/>
    <p:sldId id="422" r:id="rId44"/>
    <p:sldId id="423" r:id="rId45"/>
    <p:sldId id="458" r:id="rId46"/>
    <p:sldId id="428" r:id="rId47"/>
    <p:sldId id="425" r:id="rId48"/>
    <p:sldId id="431" r:id="rId49"/>
    <p:sldId id="459" r:id="rId50"/>
    <p:sldId id="406" r:id="rId51"/>
    <p:sldId id="480" r:id="rId52"/>
    <p:sldId id="435" r:id="rId53"/>
    <p:sldId id="436" r:id="rId54"/>
    <p:sldId id="437" r:id="rId55"/>
    <p:sldId id="438" r:id="rId56"/>
    <p:sldId id="439" r:id="rId57"/>
    <p:sldId id="461" r:id="rId58"/>
    <p:sldId id="407" r:id="rId59"/>
    <p:sldId id="442" r:id="rId60"/>
    <p:sldId id="444" r:id="rId61"/>
    <p:sldId id="446" r:id="rId62"/>
    <p:sldId id="445" r:id="rId6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913">
          <p15:clr>
            <a:srgbClr val="A4A3A4"/>
          </p15:clr>
        </p15:guide>
      </p15:sldGuideLst>
    </p:ext>
    <p:ext uri="{2D200454-40CA-4A62-9FC3-DE9A4176ACB9}">
      <p15:notesGuideLst xmlns="" xmlns:p15="http://schemas.microsoft.com/office/powerpoint/2012/main">
        <p15:guide id="1" orient="horz" pos="2880">
          <p15:clr>
            <a:srgbClr val="A4A3A4"/>
          </p15:clr>
        </p15:guide>
        <p15:guide id="2" pos="218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80808"/>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115" autoAdjust="0"/>
    <p:restoredTop sz="93605" autoAdjust="0"/>
  </p:normalViewPr>
  <p:slideViewPr>
    <p:cSldViewPr>
      <p:cViewPr varScale="1">
        <p:scale>
          <a:sx n="80" d="100"/>
          <a:sy n="80" d="100"/>
        </p:scale>
        <p:origin x="-1146" y="-78"/>
      </p:cViewPr>
      <p:guideLst>
        <p:guide orient="horz" pos="2160"/>
        <p:guide pos="2913"/>
      </p:guideLst>
    </p:cSldViewPr>
  </p:slideViewPr>
  <p:notesTextViewPr>
    <p:cViewPr>
      <p:scale>
        <a:sx n="1" d="1"/>
        <a:sy n="1" d="1"/>
      </p:scale>
      <p:origin x="0" y="0"/>
    </p:cViewPr>
  </p:notesTextViewPr>
  <p:sorterViewPr>
    <p:cViewPr varScale="1">
      <p:scale>
        <a:sx n="100" d="100"/>
        <a:sy n="100" d="100"/>
      </p:scale>
      <p:origin x="0" y="-4194"/>
    </p:cViewPr>
  </p:sorterViewPr>
  <p:notesViewPr>
    <p:cSldViewPr>
      <p:cViewPr varScale="1">
        <p:scale>
          <a:sx n="68" d="100"/>
          <a:sy n="68" d="100"/>
        </p:scale>
        <p:origin x="-2856" y="-90"/>
      </p:cViewPr>
      <p:guideLst>
        <p:guide orient="horz" pos="2880"/>
        <p:guide pos="2185"/>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C92E19-A4E9-44F7-96A1-EC8203C6BA47}" type="doc">
      <dgm:prSet loTypeId="urn:microsoft.com/office/officeart/2008/layout/VerticalCurvedList#1" loCatId="list" qsTypeId="urn:microsoft.com/office/officeart/2005/8/quickstyle/simple2#1" qsCatId="simple" csTypeId="urn:microsoft.com/office/officeart/2005/8/colors/accent1_2#2" csCatId="accent1" phldr="1"/>
      <dgm:spPr/>
      <dgm:t>
        <a:bodyPr/>
        <a:lstStyle/>
        <a:p>
          <a:endParaRPr lang="zh-CN" altLang="en-US"/>
        </a:p>
      </dgm:t>
    </dgm:pt>
    <dgm:pt modelId="{57CEAA8E-5EF5-4F1C-A449-084B291D964A}">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一是基层医疗卫生机构注册全科医生（含助理全科医生和中医类别全科医生）</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11114777-38EF-403F-87F5-63195724421F}" type="parTrans" cxnId="{4B6874CB-DD90-4138-979F-9A9D46875424}">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AF9CF805-2000-4BF1-8CF8-840207876D30}" type="sibTrans" cxnId="{4B6874CB-DD90-4138-979F-9A9D46875424}">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7885998-2C0D-4BCE-9D20-F707BEEAB79E}">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二是具备能力的乡镇卫生院医师和乡村医生</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1BE22E0-E563-4173-A874-4DB83A57F77E}" type="parTrans" cxnId="{84E0E2A4-0743-47BC-B634-67A57ACC6B21}">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EC58EA8-ACB1-4DC4-83DE-0922CE1B3CBA}" type="sibTrans" cxnId="{84E0E2A4-0743-47BC-B634-67A57ACC6B21}">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0F2D759-5C13-46E6-B67E-720BDA7BD0A8}">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三是符合条件的公立医院医师和中级以上职称的退休临床医师，特别是内科、妇科、儿科、中医医师</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7DE125D-5B71-4C8C-A821-A3B95B77E914}" type="parTrans" cxnId="{1713A4FD-5353-4BF1-BF73-B977485B4587}">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B33E13D-5E61-49D2-9761-D8F73BEE6983}" type="sibTrans" cxnId="{1713A4FD-5353-4BF1-BF73-B977485B4587}">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AE0FDBD-DDD1-4D44-A73F-6214F18FDBC6}" type="pres">
      <dgm:prSet presAssocID="{C7C92E19-A4E9-44F7-96A1-EC8203C6BA47}" presName="Name0" presStyleCnt="0">
        <dgm:presLayoutVars>
          <dgm:chMax val="7"/>
          <dgm:chPref val="7"/>
          <dgm:dir/>
        </dgm:presLayoutVars>
      </dgm:prSet>
      <dgm:spPr/>
      <dgm:t>
        <a:bodyPr/>
        <a:lstStyle/>
        <a:p>
          <a:endParaRPr lang="zh-CN" altLang="en-US"/>
        </a:p>
      </dgm:t>
    </dgm:pt>
    <dgm:pt modelId="{F60FB0CC-6D6E-49AE-9CAF-AF8BE3AC4FDC}" type="pres">
      <dgm:prSet presAssocID="{C7C92E19-A4E9-44F7-96A1-EC8203C6BA47}" presName="Name1" presStyleCnt="0"/>
      <dgm:spPr/>
    </dgm:pt>
    <dgm:pt modelId="{3E2F0023-D179-49AE-9891-50195307836C}" type="pres">
      <dgm:prSet presAssocID="{C7C92E19-A4E9-44F7-96A1-EC8203C6BA47}" presName="cycle" presStyleCnt="0"/>
      <dgm:spPr/>
    </dgm:pt>
    <dgm:pt modelId="{F1003895-3D9B-4B36-A1FF-38EE98626E18}" type="pres">
      <dgm:prSet presAssocID="{C7C92E19-A4E9-44F7-96A1-EC8203C6BA47}" presName="srcNode" presStyleLbl="node1" presStyleIdx="0" presStyleCnt="3"/>
      <dgm:spPr/>
    </dgm:pt>
    <dgm:pt modelId="{1FAFA8AC-4BFB-41F8-963D-E572A106A553}" type="pres">
      <dgm:prSet presAssocID="{C7C92E19-A4E9-44F7-96A1-EC8203C6BA47}" presName="conn" presStyleLbl="parChTrans1D2" presStyleIdx="0" presStyleCnt="1"/>
      <dgm:spPr/>
      <dgm:t>
        <a:bodyPr/>
        <a:lstStyle/>
        <a:p>
          <a:endParaRPr lang="zh-CN" altLang="en-US"/>
        </a:p>
      </dgm:t>
    </dgm:pt>
    <dgm:pt modelId="{927FA2E5-A7DB-4A63-8758-B876C8956954}" type="pres">
      <dgm:prSet presAssocID="{C7C92E19-A4E9-44F7-96A1-EC8203C6BA47}" presName="extraNode" presStyleLbl="node1" presStyleIdx="0" presStyleCnt="3"/>
      <dgm:spPr/>
    </dgm:pt>
    <dgm:pt modelId="{762C1775-48ED-4D9A-ACD8-BB12A0004734}" type="pres">
      <dgm:prSet presAssocID="{C7C92E19-A4E9-44F7-96A1-EC8203C6BA47}" presName="dstNode" presStyleLbl="node1" presStyleIdx="0" presStyleCnt="3"/>
      <dgm:spPr/>
    </dgm:pt>
    <dgm:pt modelId="{8EF3A9AB-A389-4C78-B020-C0E83FE34639}" type="pres">
      <dgm:prSet presAssocID="{57CEAA8E-5EF5-4F1C-A449-084B291D964A}" presName="text_1" presStyleLbl="node1" presStyleIdx="0" presStyleCnt="3">
        <dgm:presLayoutVars>
          <dgm:bulletEnabled val="1"/>
        </dgm:presLayoutVars>
      </dgm:prSet>
      <dgm:spPr/>
      <dgm:t>
        <a:bodyPr/>
        <a:lstStyle/>
        <a:p>
          <a:endParaRPr lang="zh-CN" altLang="en-US"/>
        </a:p>
      </dgm:t>
    </dgm:pt>
    <dgm:pt modelId="{1E13694C-E6EF-4ECA-BDC6-52743EC29776}" type="pres">
      <dgm:prSet presAssocID="{57CEAA8E-5EF5-4F1C-A449-084B291D964A}" presName="accent_1" presStyleCnt="0"/>
      <dgm:spPr/>
    </dgm:pt>
    <dgm:pt modelId="{98B0AE74-B1AC-4276-9240-387C9450B45A}" type="pres">
      <dgm:prSet presAssocID="{57CEAA8E-5EF5-4F1C-A449-084B291D964A}" presName="accentRepeatNode" presStyleLbl="solidFgAcc1" presStyleIdx="0" presStyleCnt="3"/>
      <dgm:spPr/>
    </dgm:pt>
    <dgm:pt modelId="{608C9507-2CBF-485A-A9B6-B2F4F6C001F1}" type="pres">
      <dgm:prSet presAssocID="{07885998-2C0D-4BCE-9D20-F707BEEAB79E}" presName="text_2" presStyleLbl="node1" presStyleIdx="1" presStyleCnt="3">
        <dgm:presLayoutVars>
          <dgm:bulletEnabled val="1"/>
        </dgm:presLayoutVars>
      </dgm:prSet>
      <dgm:spPr/>
      <dgm:t>
        <a:bodyPr/>
        <a:lstStyle/>
        <a:p>
          <a:endParaRPr lang="zh-CN" altLang="en-US"/>
        </a:p>
      </dgm:t>
    </dgm:pt>
    <dgm:pt modelId="{3C4836B1-46ED-4A52-A628-9A249FCDEA6E}" type="pres">
      <dgm:prSet presAssocID="{07885998-2C0D-4BCE-9D20-F707BEEAB79E}" presName="accent_2" presStyleCnt="0"/>
      <dgm:spPr/>
    </dgm:pt>
    <dgm:pt modelId="{E0EE7C4F-FCA2-41CD-A75E-AE7CB0E953EF}" type="pres">
      <dgm:prSet presAssocID="{07885998-2C0D-4BCE-9D20-F707BEEAB79E}" presName="accentRepeatNode" presStyleLbl="solidFgAcc1" presStyleIdx="1" presStyleCnt="3"/>
      <dgm:spPr/>
    </dgm:pt>
    <dgm:pt modelId="{849610F1-49B8-46BB-A189-C9F10BF13098}" type="pres">
      <dgm:prSet presAssocID="{70F2D759-5C13-46E6-B67E-720BDA7BD0A8}" presName="text_3" presStyleLbl="node1" presStyleIdx="2" presStyleCnt="3">
        <dgm:presLayoutVars>
          <dgm:bulletEnabled val="1"/>
        </dgm:presLayoutVars>
      </dgm:prSet>
      <dgm:spPr/>
      <dgm:t>
        <a:bodyPr/>
        <a:lstStyle/>
        <a:p>
          <a:endParaRPr lang="zh-CN" altLang="en-US"/>
        </a:p>
      </dgm:t>
    </dgm:pt>
    <dgm:pt modelId="{4F561FD9-0EC2-4CDB-A1D0-7E53C34BBB67}" type="pres">
      <dgm:prSet presAssocID="{70F2D759-5C13-46E6-B67E-720BDA7BD0A8}" presName="accent_3" presStyleCnt="0"/>
      <dgm:spPr/>
    </dgm:pt>
    <dgm:pt modelId="{A53FE374-D8DB-4B26-974D-AD461567B562}" type="pres">
      <dgm:prSet presAssocID="{70F2D759-5C13-46E6-B67E-720BDA7BD0A8}" presName="accentRepeatNode" presStyleLbl="solidFgAcc1" presStyleIdx="2" presStyleCnt="3"/>
      <dgm:spPr/>
    </dgm:pt>
  </dgm:ptLst>
  <dgm:cxnLst>
    <dgm:cxn modelId="{52C49104-8815-4F59-A6FD-B8A3D4D308B8}" type="presOf" srcId="{C7C92E19-A4E9-44F7-96A1-EC8203C6BA47}" destId="{4AE0FDBD-DDD1-4D44-A73F-6214F18FDBC6}" srcOrd="0" destOrd="0" presId="urn:microsoft.com/office/officeart/2008/layout/VerticalCurvedList#1"/>
    <dgm:cxn modelId="{DA55721A-DD6A-4032-BC7A-D9AFCD570B5A}" type="presOf" srcId="{07885998-2C0D-4BCE-9D20-F707BEEAB79E}" destId="{608C9507-2CBF-485A-A9B6-B2F4F6C001F1}" srcOrd="0" destOrd="0" presId="urn:microsoft.com/office/officeart/2008/layout/VerticalCurvedList#1"/>
    <dgm:cxn modelId="{683971D0-AAF8-424A-81B5-2C39C04FBB00}" type="presOf" srcId="{70F2D759-5C13-46E6-B67E-720BDA7BD0A8}" destId="{849610F1-49B8-46BB-A189-C9F10BF13098}" srcOrd="0" destOrd="0" presId="urn:microsoft.com/office/officeart/2008/layout/VerticalCurvedList#1"/>
    <dgm:cxn modelId="{84E0E2A4-0743-47BC-B634-67A57ACC6B21}" srcId="{C7C92E19-A4E9-44F7-96A1-EC8203C6BA47}" destId="{07885998-2C0D-4BCE-9D20-F707BEEAB79E}" srcOrd="1" destOrd="0" parTransId="{C1BE22E0-E563-4173-A874-4DB83A57F77E}" sibTransId="{0EC58EA8-ACB1-4DC4-83DE-0922CE1B3CBA}"/>
    <dgm:cxn modelId="{26351608-CC6E-4571-99ED-03F5CA13A5CA}" type="presOf" srcId="{57CEAA8E-5EF5-4F1C-A449-084B291D964A}" destId="{8EF3A9AB-A389-4C78-B020-C0E83FE34639}" srcOrd="0" destOrd="0" presId="urn:microsoft.com/office/officeart/2008/layout/VerticalCurvedList#1"/>
    <dgm:cxn modelId="{4B6874CB-DD90-4138-979F-9A9D46875424}" srcId="{C7C92E19-A4E9-44F7-96A1-EC8203C6BA47}" destId="{57CEAA8E-5EF5-4F1C-A449-084B291D964A}" srcOrd="0" destOrd="0" parTransId="{11114777-38EF-403F-87F5-63195724421F}" sibTransId="{AF9CF805-2000-4BF1-8CF8-840207876D30}"/>
    <dgm:cxn modelId="{04331987-D058-4C0E-B6CF-ADAEBE7BA8DE}" type="presOf" srcId="{AF9CF805-2000-4BF1-8CF8-840207876D30}" destId="{1FAFA8AC-4BFB-41F8-963D-E572A106A553}" srcOrd="0" destOrd="0" presId="urn:microsoft.com/office/officeart/2008/layout/VerticalCurvedList#1"/>
    <dgm:cxn modelId="{1713A4FD-5353-4BF1-BF73-B977485B4587}" srcId="{C7C92E19-A4E9-44F7-96A1-EC8203C6BA47}" destId="{70F2D759-5C13-46E6-B67E-720BDA7BD0A8}" srcOrd="2" destOrd="0" parTransId="{47DE125D-5B71-4C8C-A821-A3B95B77E914}" sibTransId="{0B33E13D-5E61-49D2-9761-D8F73BEE6983}"/>
    <dgm:cxn modelId="{E29FF0BC-2333-434F-843C-E97198330AD6}" type="presParOf" srcId="{4AE0FDBD-DDD1-4D44-A73F-6214F18FDBC6}" destId="{F60FB0CC-6D6E-49AE-9CAF-AF8BE3AC4FDC}" srcOrd="0" destOrd="0" presId="urn:microsoft.com/office/officeart/2008/layout/VerticalCurvedList#1"/>
    <dgm:cxn modelId="{83BCC56F-2FAA-4BBA-966A-406B20812776}" type="presParOf" srcId="{F60FB0CC-6D6E-49AE-9CAF-AF8BE3AC4FDC}" destId="{3E2F0023-D179-49AE-9891-50195307836C}" srcOrd="0" destOrd="0" presId="urn:microsoft.com/office/officeart/2008/layout/VerticalCurvedList#1"/>
    <dgm:cxn modelId="{FB24C152-BEE0-4BDE-AFD9-F8084AFD0B03}" type="presParOf" srcId="{3E2F0023-D179-49AE-9891-50195307836C}" destId="{F1003895-3D9B-4B36-A1FF-38EE98626E18}" srcOrd="0" destOrd="0" presId="urn:microsoft.com/office/officeart/2008/layout/VerticalCurvedList#1"/>
    <dgm:cxn modelId="{3A50737F-973D-448E-B4E7-D06E62332E4B}" type="presParOf" srcId="{3E2F0023-D179-49AE-9891-50195307836C}" destId="{1FAFA8AC-4BFB-41F8-963D-E572A106A553}" srcOrd="1" destOrd="0" presId="urn:microsoft.com/office/officeart/2008/layout/VerticalCurvedList#1"/>
    <dgm:cxn modelId="{1FD96286-238B-4161-9AF7-59F5BB77BFAB}" type="presParOf" srcId="{3E2F0023-D179-49AE-9891-50195307836C}" destId="{927FA2E5-A7DB-4A63-8758-B876C8956954}" srcOrd="2" destOrd="0" presId="urn:microsoft.com/office/officeart/2008/layout/VerticalCurvedList#1"/>
    <dgm:cxn modelId="{C186126A-BF77-4B61-9571-6FE2A058E596}" type="presParOf" srcId="{3E2F0023-D179-49AE-9891-50195307836C}" destId="{762C1775-48ED-4D9A-ACD8-BB12A0004734}" srcOrd="3" destOrd="0" presId="urn:microsoft.com/office/officeart/2008/layout/VerticalCurvedList#1"/>
    <dgm:cxn modelId="{987F4484-CB16-467F-BCDF-20A7A393BBA5}" type="presParOf" srcId="{F60FB0CC-6D6E-49AE-9CAF-AF8BE3AC4FDC}" destId="{8EF3A9AB-A389-4C78-B020-C0E83FE34639}" srcOrd="1" destOrd="0" presId="urn:microsoft.com/office/officeart/2008/layout/VerticalCurvedList#1"/>
    <dgm:cxn modelId="{B15501B8-470A-4854-8EC0-A0BFB4DD6B54}" type="presParOf" srcId="{F60FB0CC-6D6E-49AE-9CAF-AF8BE3AC4FDC}" destId="{1E13694C-E6EF-4ECA-BDC6-52743EC29776}" srcOrd="2" destOrd="0" presId="urn:microsoft.com/office/officeart/2008/layout/VerticalCurvedList#1"/>
    <dgm:cxn modelId="{2C17DC55-3911-4BEA-B4E0-121ED257893C}" type="presParOf" srcId="{1E13694C-E6EF-4ECA-BDC6-52743EC29776}" destId="{98B0AE74-B1AC-4276-9240-387C9450B45A}" srcOrd="0" destOrd="0" presId="urn:microsoft.com/office/officeart/2008/layout/VerticalCurvedList#1"/>
    <dgm:cxn modelId="{01F73D87-2AF6-4D10-BBF3-F5E100005096}" type="presParOf" srcId="{F60FB0CC-6D6E-49AE-9CAF-AF8BE3AC4FDC}" destId="{608C9507-2CBF-485A-A9B6-B2F4F6C001F1}" srcOrd="3" destOrd="0" presId="urn:microsoft.com/office/officeart/2008/layout/VerticalCurvedList#1"/>
    <dgm:cxn modelId="{76BE48C0-BA32-49C9-A8F5-FECBC558233D}" type="presParOf" srcId="{F60FB0CC-6D6E-49AE-9CAF-AF8BE3AC4FDC}" destId="{3C4836B1-46ED-4A52-A628-9A249FCDEA6E}" srcOrd="4" destOrd="0" presId="urn:microsoft.com/office/officeart/2008/layout/VerticalCurvedList#1"/>
    <dgm:cxn modelId="{21E55053-A1E0-4297-87FF-E2760DB8FF06}" type="presParOf" srcId="{3C4836B1-46ED-4A52-A628-9A249FCDEA6E}" destId="{E0EE7C4F-FCA2-41CD-A75E-AE7CB0E953EF}" srcOrd="0" destOrd="0" presId="urn:microsoft.com/office/officeart/2008/layout/VerticalCurvedList#1"/>
    <dgm:cxn modelId="{C3999CB5-B920-4B28-A52D-BF7F55AD7396}" type="presParOf" srcId="{F60FB0CC-6D6E-49AE-9CAF-AF8BE3AC4FDC}" destId="{849610F1-49B8-46BB-A189-C9F10BF13098}" srcOrd="5" destOrd="0" presId="urn:microsoft.com/office/officeart/2008/layout/VerticalCurvedList#1"/>
    <dgm:cxn modelId="{994085B0-FA01-476C-A734-FB561A16806B}" type="presParOf" srcId="{F60FB0CC-6D6E-49AE-9CAF-AF8BE3AC4FDC}" destId="{4F561FD9-0EC2-4CDB-A1D0-7E53C34BBB67}" srcOrd="6" destOrd="0" presId="urn:microsoft.com/office/officeart/2008/layout/VerticalCurvedList#1"/>
    <dgm:cxn modelId="{22ED486C-6205-455C-83F6-1D63BA9BFA55}" type="presParOf" srcId="{4F561FD9-0EC2-4CDB-A1D0-7E53C34BBB67}" destId="{A53FE374-D8DB-4B26-974D-AD461567B562}" srcOrd="0" destOrd="0" presId="urn:microsoft.com/office/officeart/2008/layout/VerticalCurved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BDBC8D-D26A-445B-A443-5542C677776F}" type="doc">
      <dgm:prSet loTypeId="urn:microsoft.com/office/officeart/2005/8/layout/equation1" loCatId="relationship" qsTypeId="urn:microsoft.com/office/officeart/2005/8/quickstyle/simple1#1" qsCatId="simple" csTypeId="urn:microsoft.com/office/officeart/2005/8/colors/accent1_2#3" csCatId="accent1" phldr="1"/>
      <dgm:spPr/>
    </dgm:pt>
    <dgm:pt modelId="{5412C0B9-1BE0-4AD4-9A4E-C01C95BB2BB1}">
      <dgm:prSet phldrT="[文本]" custT="1"/>
      <dgm:spPr/>
      <dgm: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家庭医生团队</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2C1C298-241A-416E-91BD-E2C0956621BF}" type="parTrans" cxnId="{0BB79962-4C13-4D96-9DD3-3D7B562904A3}">
      <dgm:prSet/>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D9273525-E501-497D-901E-A2B74AF56E5C}" type="sibTrans" cxnId="{0BB79962-4C13-4D96-9DD3-3D7B562904A3}">
      <dgm:prSet custT="1"/>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771F55-73A4-449D-B98B-4045E5C5FCAB}">
      <dgm:prSet phldrT="[文本]" custT="1"/>
      <dgm:spPr/>
      <dgm: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一所二级医院</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EDD61E79-219D-43DB-8163-BF70144B23AB}" type="parTrans" cxnId="{187B0A42-6991-4DFD-B04B-4F91C1287120}">
      <dgm:prSet/>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0F85566-05EE-47FA-ADA3-45C78674963B}" type="sibTrans" cxnId="{187B0A42-6991-4DFD-B04B-4F91C1287120}">
      <dgm:prSet custT="1"/>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72EC9E3-0A76-4C3A-B34E-99B3481B85CA}">
      <dgm:prSet phldrT="[文本]" custT="1"/>
      <dgm:spPr/>
      <dgm:t>
        <a:bodyPr/>
        <a:lstStyle/>
        <a:p>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组合签约</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A15F0E0-C5B3-43D0-B6FD-87F2064798BC}" type="parTrans" cxnId="{4485F17B-01C9-4C43-A54D-F235B66BE35B}">
      <dgm:prSet/>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7945EB6-890B-431C-80AA-517BD19CFD2B}" type="sibTrans" cxnId="{4485F17B-01C9-4C43-A54D-F235B66BE35B}">
      <dgm:prSet/>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ADCE5A0-77D8-4812-B509-0322E8E7FD5C}">
      <dgm:prSet custT="1"/>
      <dgm:spPr/>
      <dgm:t>
        <a:bodyPr/>
        <a:lstStyle/>
        <a:p>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一所三级医院</a:t>
          </a:r>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8CAC6260-F99E-418D-9A9D-D420CFEBD8D3}" type="parTrans" cxnId="{0D8DF14C-05F7-4B6E-B39D-9664C0DD267E}">
      <dgm:prSet/>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ADC19B7B-D253-465F-B785-C0CB62D429EF}" type="sibTrans" cxnId="{0D8DF14C-05F7-4B6E-B39D-9664C0DD267E}">
      <dgm:prSet custT="1"/>
      <dgm:spPr/>
      <dgm:t>
        <a:bodyPr/>
        <a:lstStyle/>
        <a:p>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F1EBC7D7-CE0B-4DFE-9426-4928A6855211}" type="pres">
      <dgm:prSet presAssocID="{E0BDBC8D-D26A-445B-A443-5542C677776F}" presName="linearFlow" presStyleCnt="0">
        <dgm:presLayoutVars>
          <dgm:dir/>
          <dgm:resizeHandles val="exact"/>
        </dgm:presLayoutVars>
      </dgm:prSet>
      <dgm:spPr/>
    </dgm:pt>
    <dgm:pt modelId="{7DDE8B15-86F8-4538-9668-5CCF6B02DC2A}" type="pres">
      <dgm:prSet presAssocID="{5412C0B9-1BE0-4AD4-9A4E-C01C95BB2BB1}" presName="node" presStyleLbl="node1" presStyleIdx="0" presStyleCnt="4">
        <dgm:presLayoutVars>
          <dgm:bulletEnabled val="1"/>
        </dgm:presLayoutVars>
      </dgm:prSet>
      <dgm:spPr/>
      <dgm:t>
        <a:bodyPr/>
        <a:lstStyle/>
        <a:p>
          <a:endParaRPr lang="zh-CN" altLang="en-US"/>
        </a:p>
      </dgm:t>
    </dgm:pt>
    <dgm:pt modelId="{D5980C6D-D454-4EE6-A641-D72FA2FA7E87}" type="pres">
      <dgm:prSet presAssocID="{D9273525-E501-497D-901E-A2B74AF56E5C}" presName="spacerL" presStyleCnt="0"/>
      <dgm:spPr/>
    </dgm:pt>
    <dgm:pt modelId="{823B111A-5F05-420E-9EBC-2D8420F46694}" type="pres">
      <dgm:prSet presAssocID="{D9273525-E501-497D-901E-A2B74AF56E5C}" presName="sibTrans" presStyleLbl="sibTrans2D1" presStyleIdx="0" presStyleCnt="3"/>
      <dgm:spPr/>
      <dgm:t>
        <a:bodyPr/>
        <a:lstStyle/>
        <a:p>
          <a:endParaRPr lang="zh-CN" altLang="en-US"/>
        </a:p>
      </dgm:t>
    </dgm:pt>
    <dgm:pt modelId="{73DF5DAA-AC27-49E8-9AD3-B7190E3FDAFC}" type="pres">
      <dgm:prSet presAssocID="{D9273525-E501-497D-901E-A2B74AF56E5C}" presName="spacerR" presStyleCnt="0"/>
      <dgm:spPr/>
    </dgm:pt>
    <dgm:pt modelId="{71CE484C-63B6-4DA5-8FC5-53B499AD6420}" type="pres">
      <dgm:prSet presAssocID="{CE771F55-73A4-449D-B98B-4045E5C5FCAB}" presName="node" presStyleLbl="node1" presStyleIdx="1" presStyleCnt="4">
        <dgm:presLayoutVars>
          <dgm:bulletEnabled val="1"/>
        </dgm:presLayoutVars>
      </dgm:prSet>
      <dgm:spPr/>
      <dgm:t>
        <a:bodyPr/>
        <a:lstStyle/>
        <a:p>
          <a:endParaRPr lang="zh-CN" altLang="en-US"/>
        </a:p>
      </dgm:t>
    </dgm:pt>
    <dgm:pt modelId="{DF867A56-6FA3-47A2-8FF8-B213909D8D4C}" type="pres">
      <dgm:prSet presAssocID="{20F85566-05EE-47FA-ADA3-45C78674963B}" presName="spacerL" presStyleCnt="0"/>
      <dgm:spPr/>
    </dgm:pt>
    <dgm:pt modelId="{EF214CFB-0F30-42E3-AF43-EE5541DD43CF}" type="pres">
      <dgm:prSet presAssocID="{20F85566-05EE-47FA-ADA3-45C78674963B}" presName="sibTrans" presStyleLbl="sibTrans2D1" presStyleIdx="1" presStyleCnt="3"/>
      <dgm:spPr/>
      <dgm:t>
        <a:bodyPr/>
        <a:lstStyle/>
        <a:p>
          <a:endParaRPr lang="zh-CN" altLang="en-US"/>
        </a:p>
      </dgm:t>
    </dgm:pt>
    <dgm:pt modelId="{D120C5A1-6391-49A1-9F1A-D9A6C13A2174}" type="pres">
      <dgm:prSet presAssocID="{20F85566-05EE-47FA-ADA3-45C78674963B}" presName="spacerR" presStyleCnt="0"/>
      <dgm:spPr/>
    </dgm:pt>
    <dgm:pt modelId="{4E42F98A-D47D-4306-93CE-5A24EFE1F190}" type="pres">
      <dgm:prSet presAssocID="{CADCE5A0-77D8-4812-B509-0322E8E7FD5C}" presName="node" presStyleLbl="node1" presStyleIdx="2" presStyleCnt="4">
        <dgm:presLayoutVars>
          <dgm:bulletEnabled val="1"/>
        </dgm:presLayoutVars>
      </dgm:prSet>
      <dgm:spPr/>
      <dgm:t>
        <a:bodyPr/>
        <a:lstStyle/>
        <a:p>
          <a:endParaRPr lang="zh-CN" altLang="en-US"/>
        </a:p>
      </dgm:t>
    </dgm:pt>
    <dgm:pt modelId="{6C79AC48-E57A-4D33-AC93-B216854F8D97}" type="pres">
      <dgm:prSet presAssocID="{ADC19B7B-D253-465F-B785-C0CB62D429EF}" presName="spacerL" presStyleCnt="0"/>
      <dgm:spPr/>
    </dgm:pt>
    <dgm:pt modelId="{F5453EC7-9BA0-4513-82BF-D1EBFC5C74A4}" type="pres">
      <dgm:prSet presAssocID="{ADC19B7B-D253-465F-B785-C0CB62D429EF}" presName="sibTrans" presStyleLbl="sibTrans2D1" presStyleIdx="2" presStyleCnt="3"/>
      <dgm:spPr/>
      <dgm:t>
        <a:bodyPr/>
        <a:lstStyle/>
        <a:p>
          <a:endParaRPr lang="zh-CN" altLang="en-US"/>
        </a:p>
      </dgm:t>
    </dgm:pt>
    <dgm:pt modelId="{7D54166A-8ABF-42E3-8A56-39263F91E41A}" type="pres">
      <dgm:prSet presAssocID="{ADC19B7B-D253-465F-B785-C0CB62D429EF}" presName="spacerR" presStyleCnt="0"/>
      <dgm:spPr/>
    </dgm:pt>
    <dgm:pt modelId="{007BF956-60C0-4AB7-BFBC-E8B2C39F1DBA}" type="pres">
      <dgm:prSet presAssocID="{272EC9E3-0A76-4C3A-B34E-99B3481B85CA}" presName="node" presStyleLbl="node1" presStyleIdx="3" presStyleCnt="4">
        <dgm:presLayoutVars>
          <dgm:bulletEnabled val="1"/>
        </dgm:presLayoutVars>
      </dgm:prSet>
      <dgm:spPr/>
      <dgm:t>
        <a:bodyPr/>
        <a:lstStyle/>
        <a:p>
          <a:endParaRPr lang="zh-CN" altLang="en-US"/>
        </a:p>
      </dgm:t>
    </dgm:pt>
  </dgm:ptLst>
  <dgm:cxnLst>
    <dgm:cxn modelId="{5CCF01B5-1F1B-45A3-B45C-8F1C9F64831F}" type="presOf" srcId="{CADCE5A0-77D8-4812-B509-0322E8E7FD5C}" destId="{4E42F98A-D47D-4306-93CE-5A24EFE1F190}" srcOrd="0" destOrd="0" presId="urn:microsoft.com/office/officeart/2005/8/layout/equation1"/>
    <dgm:cxn modelId="{0D8DF14C-05F7-4B6E-B39D-9664C0DD267E}" srcId="{E0BDBC8D-D26A-445B-A443-5542C677776F}" destId="{CADCE5A0-77D8-4812-B509-0322E8E7FD5C}" srcOrd="2" destOrd="0" parTransId="{8CAC6260-F99E-418D-9A9D-D420CFEBD8D3}" sibTransId="{ADC19B7B-D253-465F-B785-C0CB62D429EF}"/>
    <dgm:cxn modelId="{54D757A4-733A-44C3-9960-DBEECB19C996}" type="presOf" srcId="{D9273525-E501-497D-901E-A2B74AF56E5C}" destId="{823B111A-5F05-420E-9EBC-2D8420F46694}" srcOrd="0" destOrd="0" presId="urn:microsoft.com/office/officeart/2005/8/layout/equation1"/>
    <dgm:cxn modelId="{34D19281-61A5-4094-A04C-275B7265C0BA}" type="presOf" srcId="{CE771F55-73A4-449D-B98B-4045E5C5FCAB}" destId="{71CE484C-63B6-4DA5-8FC5-53B499AD6420}" srcOrd="0" destOrd="0" presId="urn:microsoft.com/office/officeart/2005/8/layout/equation1"/>
    <dgm:cxn modelId="{187B0A42-6991-4DFD-B04B-4F91C1287120}" srcId="{E0BDBC8D-D26A-445B-A443-5542C677776F}" destId="{CE771F55-73A4-449D-B98B-4045E5C5FCAB}" srcOrd="1" destOrd="0" parTransId="{EDD61E79-219D-43DB-8163-BF70144B23AB}" sibTransId="{20F85566-05EE-47FA-ADA3-45C78674963B}"/>
    <dgm:cxn modelId="{A20CA4D6-5EFC-4BDC-B527-C69218DE1EAC}" type="presOf" srcId="{272EC9E3-0A76-4C3A-B34E-99B3481B85CA}" destId="{007BF956-60C0-4AB7-BFBC-E8B2C39F1DBA}" srcOrd="0" destOrd="0" presId="urn:microsoft.com/office/officeart/2005/8/layout/equation1"/>
    <dgm:cxn modelId="{4485F17B-01C9-4C43-A54D-F235B66BE35B}" srcId="{E0BDBC8D-D26A-445B-A443-5542C677776F}" destId="{272EC9E3-0A76-4C3A-B34E-99B3481B85CA}" srcOrd="3" destOrd="0" parTransId="{2A15F0E0-C5B3-43D0-B6FD-87F2064798BC}" sibTransId="{27945EB6-890B-431C-80AA-517BD19CFD2B}"/>
    <dgm:cxn modelId="{0BB79962-4C13-4D96-9DD3-3D7B562904A3}" srcId="{E0BDBC8D-D26A-445B-A443-5542C677776F}" destId="{5412C0B9-1BE0-4AD4-9A4E-C01C95BB2BB1}" srcOrd="0" destOrd="0" parTransId="{72C1C298-241A-416E-91BD-E2C0956621BF}" sibTransId="{D9273525-E501-497D-901E-A2B74AF56E5C}"/>
    <dgm:cxn modelId="{E878F95B-89F5-4DED-84DD-32BE620AECFD}" type="presOf" srcId="{20F85566-05EE-47FA-ADA3-45C78674963B}" destId="{EF214CFB-0F30-42E3-AF43-EE5541DD43CF}" srcOrd="0" destOrd="0" presId="urn:microsoft.com/office/officeart/2005/8/layout/equation1"/>
    <dgm:cxn modelId="{03DFDA97-8FE2-4BAF-989A-A6F48FF0479B}" type="presOf" srcId="{E0BDBC8D-D26A-445B-A443-5542C677776F}" destId="{F1EBC7D7-CE0B-4DFE-9426-4928A6855211}" srcOrd="0" destOrd="0" presId="urn:microsoft.com/office/officeart/2005/8/layout/equation1"/>
    <dgm:cxn modelId="{037E5642-87E5-452B-A556-A260B2127DEF}" type="presOf" srcId="{5412C0B9-1BE0-4AD4-9A4E-C01C95BB2BB1}" destId="{7DDE8B15-86F8-4538-9668-5CCF6B02DC2A}" srcOrd="0" destOrd="0" presId="urn:microsoft.com/office/officeart/2005/8/layout/equation1"/>
    <dgm:cxn modelId="{B101F416-BF25-4BD4-B303-CDFFB7E1E657}" type="presOf" srcId="{ADC19B7B-D253-465F-B785-C0CB62D429EF}" destId="{F5453EC7-9BA0-4513-82BF-D1EBFC5C74A4}" srcOrd="0" destOrd="0" presId="urn:microsoft.com/office/officeart/2005/8/layout/equation1"/>
    <dgm:cxn modelId="{47EF1E1C-E1A0-42FA-80CD-054CF87C83D2}" type="presParOf" srcId="{F1EBC7D7-CE0B-4DFE-9426-4928A6855211}" destId="{7DDE8B15-86F8-4538-9668-5CCF6B02DC2A}" srcOrd="0" destOrd="0" presId="urn:microsoft.com/office/officeart/2005/8/layout/equation1"/>
    <dgm:cxn modelId="{3CDB6D0A-90F6-4978-89CF-16DE9786B7CB}" type="presParOf" srcId="{F1EBC7D7-CE0B-4DFE-9426-4928A6855211}" destId="{D5980C6D-D454-4EE6-A641-D72FA2FA7E87}" srcOrd="1" destOrd="0" presId="urn:microsoft.com/office/officeart/2005/8/layout/equation1"/>
    <dgm:cxn modelId="{1BCEC56D-F29D-4E10-BD43-DEC2CA391C70}" type="presParOf" srcId="{F1EBC7D7-CE0B-4DFE-9426-4928A6855211}" destId="{823B111A-5F05-420E-9EBC-2D8420F46694}" srcOrd="2" destOrd="0" presId="urn:microsoft.com/office/officeart/2005/8/layout/equation1"/>
    <dgm:cxn modelId="{319A834F-25A0-4519-93F1-FDA74BBEE3DF}" type="presParOf" srcId="{F1EBC7D7-CE0B-4DFE-9426-4928A6855211}" destId="{73DF5DAA-AC27-49E8-9AD3-B7190E3FDAFC}" srcOrd="3" destOrd="0" presId="urn:microsoft.com/office/officeart/2005/8/layout/equation1"/>
    <dgm:cxn modelId="{1F53FA30-F026-40FA-B32E-1567DF68C0EC}" type="presParOf" srcId="{F1EBC7D7-CE0B-4DFE-9426-4928A6855211}" destId="{71CE484C-63B6-4DA5-8FC5-53B499AD6420}" srcOrd="4" destOrd="0" presId="urn:microsoft.com/office/officeart/2005/8/layout/equation1"/>
    <dgm:cxn modelId="{AFB0EDAB-9D24-48F1-95CD-4D3DC2F323EB}" type="presParOf" srcId="{F1EBC7D7-CE0B-4DFE-9426-4928A6855211}" destId="{DF867A56-6FA3-47A2-8FF8-B213909D8D4C}" srcOrd="5" destOrd="0" presId="urn:microsoft.com/office/officeart/2005/8/layout/equation1"/>
    <dgm:cxn modelId="{865B8A03-CC13-4AC0-982A-A9D5293D9F6C}" type="presParOf" srcId="{F1EBC7D7-CE0B-4DFE-9426-4928A6855211}" destId="{EF214CFB-0F30-42E3-AF43-EE5541DD43CF}" srcOrd="6" destOrd="0" presId="urn:microsoft.com/office/officeart/2005/8/layout/equation1"/>
    <dgm:cxn modelId="{620716F7-8235-40A7-AB2F-B0F0D97BE184}" type="presParOf" srcId="{F1EBC7D7-CE0B-4DFE-9426-4928A6855211}" destId="{D120C5A1-6391-49A1-9F1A-D9A6C13A2174}" srcOrd="7" destOrd="0" presId="urn:microsoft.com/office/officeart/2005/8/layout/equation1"/>
    <dgm:cxn modelId="{F35D5423-1FC1-454C-8D2B-78C4D3486240}" type="presParOf" srcId="{F1EBC7D7-CE0B-4DFE-9426-4928A6855211}" destId="{4E42F98A-D47D-4306-93CE-5A24EFE1F190}" srcOrd="8" destOrd="0" presId="urn:microsoft.com/office/officeart/2005/8/layout/equation1"/>
    <dgm:cxn modelId="{11FD26CD-A9F2-4B94-B2D1-03B891C4897F}" type="presParOf" srcId="{F1EBC7D7-CE0B-4DFE-9426-4928A6855211}" destId="{6C79AC48-E57A-4D33-AC93-B216854F8D97}" srcOrd="9" destOrd="0" presId="urn:microsoft.com/office/officeart/2005/8/layout/equation1"/>
    <dgm:cxn modelId="{924D11C9-ED91-4711-B526-2384A3F53A96}" type="presParOf" srcId="{F1EBC7D7-CE0B-4DFE-9426-4928A6855211}" destId="{F5453EC7-9BA0-4513-82BF-D1EBFC5C74A4}" srcOrd="10" destOrd="0" presId="urn:microsoft.com/office/officeart/2005/8/layout/equation1"/>
    <dgm:cxn modelId="{FB945343-F7EF-4835-9BB0-EE9EAE888917}" type="presParOf" srcId="{F1EBC7D7-CE0B-4DFE-9426-4928A6855211}" destId="{7D54166A-8ABF-42E3-8A56-39263F91E41A}" srcOrd="11" destOrd="0" presId="urn:microsoft.com/office/officeart/2005/8/layout/equation1"/>
    <dgm:cxn modelId="{00CBB390-AB13-4BF9-B2C6-6B06BB82457D}" type="presParOf" srcId="{F1EBC7D7-CE0B-4DFE-9426-4928A6855211}" destId="{007BF956-60C0-4AB7-BFBC-E8B2C39F1DBA}" srcOrd="12" destOrd="0" presId="urn:microsoft.com/office/officeart/2005/8/layout/equation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268EB3-42F2-48CB-8DE9-3B0276DB0B99}" type="doc">
      <dgm:prSet loTypeId="urn:microsoft.com/office/officeart/2005/8/layout/vList5" loCatId="list" qsTypeId="urn:microsoft.com/office/officeart/2005/8/quickstyle/3d6#1" qsCatId="3D" csTypeId="urn:microsoft.com/office/officeart/2005/8/colors/accent1_2#4" csCatId="accent1" phldr="1"/>
      <dgm:spPr/>
      <dgm:t>
        <a:bodyPr/>
        <a:lstStyle/>
        <a:p>
          <a:endParaRPr lang="zh-CN" altLang="en-US"/>
        </a:p>
      </dgm:t>
    </dgm:pt>
    <dgm:pt modelId="{FF5033B4-BBC7-4180-BBF2-FD6A80DBF8EE}">
      <dgm:prSet phldrT="[文本]"/>
      <dgm:spPr/>
      <dgm:t>
        <a:bodyPr/>
        <a:lstStyle/>
        <a:p>
          <a:r>
            <a:rPr lang="zh-CN" altLang="en-US" b="1" dirty="0" smtClean="0">
              <a:latin typeface="微软雅黑" panose="020B0503020204020204" pitchFamily="34" charset="-122"/>
              <a:ea typeface="微软雅黑" panose="020B0503020204020204" pitchFamily="34" charset="-122"/>
            </a:rPr>
            <a:t>基本医疗</a:t>
          </a:r>
          <a:endParaRPr lang="zh-CN" altLang="en-US" b="1" dirty="0">
            <a:latin typeface="微软雅黑" panose="020B0503020204020204" pitchFamily="34" charset="-122"/>
            <a:ea typeface="微软雅黑" panose="020B0503020204020204" pitchFamily="34" charset="-122"/>
          </a:endParaRPr>
        </a:p>
      </dgm:t>
    </dgm:pt>
    <dgm:pt modelId="{9923C819-6798-4F1F-AA68-AC823422CEE3}" type="parTrans" cxnId="{CD52AEA1-44CD-48C7-8D44-DFFC566F84AD}">
      <dgm:prSet/>
      <dgm:spPr/>
      <dgm:t>
        <a:bodyPr/>
        <a:lstStyle/>
        <a:p>
          <a:endParaRPr lang="zh-CN" altLang="en-US" b="1">
            <a:latin typeface="微软雅黑" panose="020B0503020204020204" pitchFamily="34" charset="-122"/>
            <a:ea typeface="微软雅黑" panose="020B0503020204020204" pitchFamily="34" charset="-122"/>
          </a:endParaRPr>
        </a:p>
      </dgm:t>
    </dgm:pt>
    <dgm:pt modelId="{7FDA15CA-C79F-4F08-8D14-18FEF0EF7AA0}" type="sibTrans" cxnId="{CD52AEA1-44CD-48C7-8D44-DFFC566F84AD}">
      <dgm:prSet/>
      <dgm:spPr/>
      <dgm:t>
        <a:bodyPr/>
        <a:lstStyle/>
        <a:p>
          <a:endParaRPr lang="zh-CN" altLang="en-US" b="1">
            <a:latin typeface="微软雅黑" panose="020B0503020204020204" pitchFamily="34" charset="-122"/>
            <a:ea typeface="微软雅黑" panose="020B0503020204020204" pitchFamily="34" charset="-122"/>
          </a:endParaRPr>
        </a:p>
      </dgm:t>
    </dgm:pt>
    <dgm:pt modelId="{F6584290-F01E-44BC-8F65-D6850DBC794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常见病、多发病的中西医诊治</a:t>
          </a:r>
          <a:endParaRPr lang="zh-CN" altLang="en-US" sz="1800" b="1" dirty="0">
            <a:latin typeface="微软雅黑" panose="020B0503020204020204" pitchFamily="34" charset="-122"/>
            <a:ea typeface="微软雅黑" panose="020B0503020204020204" pitchFamily="34" charset="-122"/>
          </a:endParaRPr>
        </a:p>
      </dgm:t>
    </dgm:pt>
    <dgm:pt modelId="{014A8872-821E-483E-A98E-781210F5D215}" type="parTrans" cxnId="{EB195276-19E0-438C-803C-C104E0BDBDAE}">
      <dgm:prSet/>
      <dgm:spPr/>
      <dgm:t>
        <a:bodyPr/>
        <a:lstStyle/>
        <a:p>
          <a:endParaRPr lang="zh-CN" altLang="en-US" b="1">
            <a:latin typeface="微软雅黑" panose="020B0503020204020204" pitchFamily="34" charset="-122"/>
            <a:ea typeface="微软雅黑" panose="020B0503020204020204" pitchFamily="34" charset="-122"/>
          </a:endParaRPr>
        </a:p>
      </dgm:t>
    </dgm:pt>
    <dgm:pt modelId="{2EF9C0CF-B146-4FE8-8EBC-688C4881FFDE}" type="sibTrans" cxnId="{EB195276-19E0-438C-803C-C104E0BDBDAE}">
      <dgm:prSet/>
      <dgm:spPr/>
      <dgm:t>
        <a:bodyPr/>
        <a:lstStyle/>
        <a:p>
          <a:endParaRPr lang="zh-CN" altLang="en-US" b="1">
            <a:latin typeface="微软雅黑" panose="020B0503020204020204" pitchFamily="34" charset="-122"/>
            <a:ea typeface="微软雅黑" panose="020B0503020204020204" pitchFamily="34" charset="-122"/>
          </a:endParaRPr>
        </a:p>
      </dgm:t>
    </dgm:pt>
    <dgm:pt modelId="{8AEDF16D-6643-4B69-850B-E66ECD916B77}">
      <dgm:prSet phldrT="[文本]"/>
      <dgm:spPr/>
      <dgm:t>
        <a:bodyPr/>
        <a:lstStyle/>
        <a:p>
          <a:r>
            <a:rPr lang="zh-CN" altLang="en-US" b="1" dirty="0" smtClean="0">
              <a:latin typeface="微软雅黑" panose="020B0503020204020204" pitchFamily="34" charset="-122"/>
              <a:ea typeface="微软雅黑" panose="020B0503020204020204" pitchFamily="34" charset="-122"/>
            </a:rPr>
            <a:t>公共卫生</a:t>
          </a:r>
          <a:endParaRPr lang="zh-CN" altLang="en-US" b="1" dirty="0">
            <a:latin typeface="微软雅黑" panose="020B0503020204020204" pitchFamily="34" charset="-122"/>
            <a:ea typeface="微软雅黑" panose="020B0503020204020204" pitchFamily="34" charset="-122"/>
          </a:endParaRPr>
        </a:p>
      </dgm:t>
    </dgm:pt>
    <dgm:pt modelId="{8F3AF8E1-B1C2-4C03-A1A4-F723A8472306}" type="parTrans" cxnId="{7CD3A49A-E089-437B-94C2-277480844454}">
      <dgm:prSet/>
      <dgm:spPr/>
      <dgm:t>
        <a:bodyPr/>
        <a:lstStyle/>
        <a:p>
          <a:endParaRPr lang="zh-CN" altLang="en-US" b="1">
            <a:latin typeface="微软雅黑" panose="020B0503020204020204" pitchFamily="34" charset="-122"/>
            <a:ea typeface="微软雅黑" panose="020B0503020204020204" pitchFamily="34" charset="-122"/>
          </a:endParaRPr>
        </a:p>
      </dgm:t>
    </dgm:pt>
    <dgm:pt modelId="{6AC3E4DF-61DF-49DC-9190-D13BF29A792E}" type="sibTrans" cxnId="{7CD3A49A-E089-437B-94C2-277480844454}">
      <dgm:prSet/>
      <dgm:spPr/>
      <dgm:t>
        <a:bodyPr/>
        <a:lstStyle/>
        <a:p>
          <a:endParaRPr lang="zh-CN" altLang="en-US" b="1">
            <a:latin typeface="微软雅黑" panose="020B0503020204020204" pitchFamily="34" charset="-122"/>
            <a:ea typeface="微软雅黑" panose="020B0503020204020204" pitchFamily="34" charset="-122"/>
          </a:endParaRPr>
        </a:p>
      </dgm:t>
    </dgm:pt>
    <dgm:pt modelId="{E8A4C984-1F3C-41CE-A785-3F2E110B6A6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国家基本公共卫生服务项目</a:t>
          </a:r>
          <a:endParaRPr lang="zh-CN" altLang="en-US" sz="1800" b="1" dirty="0">
            <a:latin typeface="微软雅黑" panose="020B0503020204020204" pitchFamily="34" charset="-122"/>
            <a:ea typeface="微软雅黑" panose="020B0503020204020204" pitchFamily="34" charset="-122"/>
          </a:endParaRPr>
        </a:p>
      </dgm:t>
    </dgm:pt>
    <dgm:pt modelId="{311C4FFF-36B6-4A49-BFF7-B14F196BA61C}" type="parTrans" cxnId="{917140B1-A823-4E99-9DDE-CA1119094885}">
      <dgm:prSet/>
      <dgm:spPr/>
      <dgm:t>
        <a:bodyPr/>
        <a:lstStyle/>
        <a:p>
          <a:endParaRPr lang="zh-CN" altLang="en-US" b="1">
            <a:latin typeface="微软雅黑" panose="020B0503020204020204" pitchFamily="34" charset="-122"/>
            <a:ea typeface="微软雅黑" panose="020B0503020204020204" pitchFamily="34" charset="-122"/>
          </a:endParaRPr>
        </a:p>
      </dgm:t>
    </dgm:pt>
    <dgm:pt modelId="{D9B2EA24-49ED-4319-B165-C89C1A3F66AA}" type="sibTrans" cxnId="{917140B1-A823-4E99-9DDE-CA1119094885}">
      <dgm:prSet/>
      <dgm:spPr/>
      <dgm:t>
        <a:bodyPr/>
        <a:lstStyle/>
        <a:p>
          <a:endParaRPr lang="zh-CN" altLang="en-US" b="1">
            <a:latin typeface="微软雅黑" panose="020B0503020204020204" pitchFamily="34" charset="-122"/>
            <a:ea typeface="微软雅黑" panose="020B0503020204020204" pitchFamily="34" charset="-122"/>
          </a:endParaRPr>
        </a:p>
      </dgm:t>
    </dgm:pt>
    <dgm:pt modelId="{C69EDBDB-4265-4CDC-8E46-CDE0EF8407C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规定的其他公共卫生服务</a:t>
          </a:r>
          <a:endParaRPr lang="zh-CN" altLang="en-US" sz="1800" b="1" dirty="0">
            <a:latin typeface="微软雅黑" panose="020B0503020204020204" pitchFamily="34" charset="-122"/>
            <a:ea typeface="微软雅黑" panose="020B0503020204020204" pitchFamily="34" charset="-122"/>
          </a:endParaRPr>
        </a:p>
      </dgm:t>
    </dgm:pt>
    <dgm:pt modelId="{37FF104C-4076-43F2-83B0-41E0879AC4A5}" type="parTrans" cxnId="{50D1D3FF-9902-4122-85E7-BD5F81903B94}">
      <dgm:prSet/>
      <dgm:spPr/>
      <dgm:t>
        <a:bodyPr/>
        <a:lstStyle/>
        <a:p>
          <a:endParaRPr lang="zh-CN" altLang="en-US" b="1">
            <a:latin typeface="微软雅黑" panose="020B0503020204020204" pitchFamily="34" charset="-122"/>
            <a:ea typeface="微软雅黑" panose="020B0503020204020204" pitchFamily="34" charset="-122"/>
          </a:endParaRPr>
        </a:p>
      </dgm:t>
    </dgm:pt>
    <dgm:pt modelId="{4901AAD6-8CF5-491B-AB29-81656D77243F}" type="sibTrans" cxnId="{50D1D3FF-9902-4122-85E7-BD5F81903B94}">
      <dgm:prSet/>
      <dgm:spPr/>
      <dgm:t>
        <a:bodyPr/>
        <a:lstStyle/>
        <a:p>
          <a:endParaRPr lang="zh-CN" altLang="en-US" b="1">
            <a:latin typeface="微软雅黑" panose="020B0503020204020204" pitchFamily="34" charset="-122"/>
            <a:ea typeface="微软雅黑" panose="020B0503020204020204" pitchFamily="34" charset="-122"/>
          </a:endParaRPr>
        </a:p>
      </dgm:t>
    </dgm:pt>
    <dgm:pt modelId="{D0FC652B-2C33-4938-AD83-F5AC82726CB8}">
      <dgm:prSet phldrT="[文本]"/>
      <dgm:spPr/>
      <dgm:t>
        <a:bodyPr/>
        <a:lstStyle/>
        <a:p>
          <a:r>
            <a:rPr lang="zh-CN" altLang="en-US" b="1" dirty="0" smtClean="0">
              <a:latin typeface="微软雅黑" panose="020B0503020204020204" pitchFamily="34" charset="-122"/>
              <a:ea typeface="微软雅黑" panose="020B0503020204020204" pitchFamily="34" charset="-122"/>
            </a:rPr>
            <a:t>约定的健康管理服务</a:t>
          </a:r>
          <a:endParaRPr lang="zh-CN" altLang="en-US" b="1" dirty="0">
            <a:latin typeface="微软雅黑" panose="020B0503020204020204" pitchFamily="34" charset="-122"/>
            <a:ea typeface="微软雅黑" panose="020B0503020204020204" pitchFamily="34" charset="-122"/>
          </a:endParaRPr>
        </a:p>
      </dgm:t>
    </dgm:pt>
    <dgm:pt modelId="{45D7E8F9-94D2-42EC-B774-99C006A9CDA4}" type="parTrans" cxnId="{0CE83280-242F-4833-A63D-30D13D85456C}">
      <dgm:prSet/>
      <dgm:spPr/>
      <dgm:t>
        <a:bodyPr/>
        <a:lstStyle/>
        <a:p>
          <a:endParaRPr lang="zh-CN" altLang="en-US" b="1">
            <a:latin typeface="微软雅黑" panose="020B0503020204020204" pitchFamily="34" charset="-122"/>
            <a:ea typeface="微软雅黑" panose="020B0503020204020204" pitchFamily="34" charset="-122"/>
          </a:endParaRPr>
        </a:p>
      </dgm:t>
    </dgm:pt>
    <dgm:pt modelId="{482361B3-F02E-43F2-A270-B3C4A8FA13E7}" type="sibTrans" cxnId="{0CE83280-242F-4833-A63D-30D13D85456C}">
      <dgm:prSet/>
      <dgm:spPr/>
      <dgm:t>
        <a:bodyPr/>
        <a:lstStyle/>
        <a:p>
          <a:endParaRPr lang="zh-CN" altLang="en-US" b="1">
            <a:latin typeface="微软雅黑" panose="020B0503020204020204" pitchFamily="34" charset="-122"/>
            <a:ea typeface="微软雅黑" panose="020B0503020204020204" pitchFamily="34" charset="-122"/>
          </a:endParaRPr>
        </a:p>
      </dgm:t>
    </dgm:pt>
    <dgm:pt modelId="{C4ABC4BC-24C1-4221-82E1-D4F7D686F735}">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针对居民健康状况和需求，制定不同类型的个性化签约服务内容</a:t>
          </a:r>
          <a:endParaRPr lang="zh-CN" altLang="en-US" sz="1600" b="1" dirty="0">
            <a:latin typeface="微软雅黑" panose="020B0503020204020204" pitchFamily="34" charset="-122"/>
            <a:ea typeface="微软雅黑" panose="020B0503020204020204" pitchFamily="34" charset="-122"/>
          </a:endParaRPr>
        </a:p>
      </dgm:t>
    </dgm:pt>
    <dgm:pt modelId="{310291B7-BE75-40D1-A636-70853616C7C0}" type="parTrans" cxnId="{191C3F17-23EF-42A0-804C-0FA07F4FA394}">
      <dgm:prSet/>
      <dgm:spPr/>
      <dgm:t>
        <a:bodyPr/>
        <a:lstStyle/>
        <a:p>
          <a:endParaRPr lang="zh-CN" altLang="en-US" b="1">
            <a:latin typeface="微软雅黑" panose="020B0503020204020204" pitchFamily="34" charset="-122"/>
            <a:ea typeface="微软雅黑" panose="020B0503020204020204" pitchFamily="34" charset="-122"/>
          </a:endParaRPr>
        </a:p>
      </dgm:t>
    </dgm:pt>
    <dgm:pt modelId="{03C3D61D-16E4-45B9-9BA3-F639D410509F}" type="sibTrans" cxnId="{191C3F17-23EF-42A0-804C-0FA07F4FA394}">
      <dgm:prSet/>
      <dgm:spPr/>
      <dgm:t>
        <a:bodyPr/>
        <a:lstStyle/>
        <a:p>
          <a:endParaRPr lang="zh-CN" altLang="en-US" b="1">
            <a:latin typeface="微软雅黑" panose="020B0503020204020204" pitchFamily="34" charset="-122"/>
            <a:ea typeface="微软雅黑" panose="020B0503020204020204" pitchFamily="34" charset="-122"/>
          </a:endParaRPr>
        </a:p>
      </dgm:t>
    </dgm:pt>
    <dgm:pt modelId="{3C18976A-4299-4687-AF27-B6E001BD7A96}">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合理用药</a:t>
          </a:r>
          <a:endParaRPr lang="zh-CN" altLang="en-US" sz="1800" b="1" dirty="0">
            <a:latin typeface="微软雅黑" panose="020B0503020204020204" pitchFamily="34" charset="-122"/>
            <a:ea typeface="微软雅黑" panose="020B0503020204020204" pitchFamily="34" charset="-122"/>
          </a:endParaRPr>
        </a:p>
      </dgm:t>
    </dgm:pt>
    <dgm:pt modelId="{5CE82B03-462B-46B1-B768-53E37BE12A27}" type="parTrans" cxnId="{83049EF1-3295-498D-A45C-001419135BEB}">
      <dgm:prSet/>
      <dgm:spPr/>
      <dgm:t>
        <a:bodyPr/>
        <a:lstStyle/>
        <a:p>
          <a:endParaRPr lang="zh-CN" altLang="en-US" b="1">
            <a:latin typeface="微软雅黑" panose="020B0503020204020204" pitchFamily="34" charset="-122"/>
            <a:ea typeface="微软雅黑" panose="020B0503020204020204" pitchFamily="34" charset="-122"/>
          </a:endParaRPr>
        </a:p>
      </dgm:t>
    </dgm:pt>
    <dgm:pt modelId="{C43A9CDC-8915-4EF9-9A7E-CED53A7E2C52}" type="sibTrans" cxnId="{83049EF1-3295-498D-A45C-001419135BEB}">
      <dgm:prSet/>
      <dgm:spPr/>
      <dgm:t>
        <a:bodyPr/>
        <a:lstStyle/>
        <a:p>
          <a:endParaRPr lang="zh-CN" altLang="en-US" b="1">
            <a:latin typeface="微软雅黑" panose="020B0503020204020204" pitchFamily="34" charset="-122"/>
            <a:ea typeface="微软雅黑" panose="020B0503020204020204" pitchFamily="34" charset="-122"/>
          </a:endParaRPr>
        </a:p>
      </dgm:t>
    </dgm:pt>
    <dgm:pt modelId="{61D6C1C4-6CDD-4756-822C-A688C302A62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就医路径指导和转诊预约等</a:t>
          </a:r>
          <a:endParaRPr lang="zh-CN" altLang="en-US" sz="1800" b="1" dirty="0">
            <a:latin typeface="微软雅黑" panose="020B0503020204020204" pitchFamily="34" charset="-122"/>
            <a:ea typeface="微软雅黑" panose="020B0503020204020204" pitchFamily="34" charset="-122"/>
          </a:endParaRPr>
        </a:p>
      </dgm:t>
    </dgm:pt>
    <dgm:pt modelId="{56B7C823-4487-4898-A3B8-6232CCC4867B}" type="parTrans" cxnId="{3338DA68-2CA4-48D3-923E-20E68E0AFEF1}">
      <dgm:prSet/>
      <dgm:spPr/>
      <dgm:t>
        <a:bodyPr/>
        <a:lstStyle/>
        <a:p>
          <a:endParaRPr lang="zh-CN" altLang="en-US" b="1">
            <a:latin typeface="微软雅黑" panose="020B0503020204020204" pitchFamily="34" charset="-122"/>
            <a:ea typeface="微软雅黑" panose="020B0503020204020204" pitchFamily="34" charset="-122"/>
          </a:endParaRPr>
        </a:p>
      </dgm:t>
    </dgm:pt>
    <dgm:pt modelId="{A0D5B282-12C4-4898-A688-3253ED605D56}" type="sibTrans" cxnId="{3338DA68-2CA4-48D3-923E-20E68E0AFEF1}">
      <dgm:prSet/>
      <dgm:spPr/>
      <dgm:t>
        <a:bodyPr/>
        <a:lstStyle/>
        <a:p>
          <a:endParaRPr lang="zh-CN" altLang="en-US" b="1">
            <a:latin typeface="微软雅黑" panose="020B0503020204020204" pitchFamily="34" charset="-122"/>
            <a:ea typeface="微软雅黑" panose="020B0503020204020204" pitchFamily="34" charset="-122"/>
          </a:endParaRPr>
        </a:p>
      </dgm:t>
    </dgm:pt>
    <dgm:pt modelId="{C018FA90-4D79-424B-90DA-C7193B52238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可包括健康评估、康复指导、家庭病床、家庭护理、中医药“治未病”服务、远程健康监测等</a:t>
          </a:r>
          <a:endParaRPr lang="zh-CN" altLang="en-US" sz="1600" b="1" dirty="0">
            <a:latin typeface="微软雅黑" panose="020B0503020204020204" pitchFamily="34" charset="-122"/>
            <a:ea typeface="微软雅黑" panose="020B0503020204020204" pitchFamily="34" charset="-122"/>
          </a:endParaRPr>
        </a:p>
      </dgm:t>
    </dgm:pt>
    <dgm:pt modelId="{E8460089-80C9-4A47-847D-65C9DF13C7E1}" type="parTrans" cxnId="{C91DAC47-AB34-4061-B973-B2691B916D78}">
      <dgm:prSet/>
      <dgm:spPr/>
      <dgm:t>
        <a:bodyPr/>
        <a:lstStyle/>
        <a:p>
          <a:endParaRPr lang="zh-CN" altLang="en-US" b="1">
            <a:latin typeface="微软雅黑" panose="020B0503020204020204" pitchFamily="34" charset="-122"/>
            <a:ea typeface="微软雅黑" panose="020B0503020204020204" pitchFamily="34" charset="-122"/>
          </a:endParaRPr>
        </a:p>
      </dgm:t>
    </dgm:pt>
    <dgm:pt modelId="{B2705302-2123-4ADE-AAE4-85BCB8AB2D0F}" type="sibTrans" cxnId="{C91DAC47-AB34-4061-B973-B2691B916D78}">
      <dgm:prSet/>
      <dgm:spPr/>
      <dgm:t>
        <a:bodyPr/>
        <a:lstStyle/>
        <a:p>
          <a:endParaRPr lang="zh-CN" altLang="en-US" b="1">
            <a:latin typeface="微软雅黑" panose="020B0503020204020204" pitchFamily="34" charset="-122"/>
            <a:ea typeface="微软雅黑" panose="020B0503020204020204" pitchFamily="34" charset="-122"/>
          </a:endParaRPr>
        </a:p>
      </dgm:t>
    </dgm:pt>
    <dgm:pt modelId="{DD7FB29E-057F-4CD6-BCCB-1BD7D7634370}" type="pres">
      <dgm:prSet presAssocID="{4C268EB3-42F2-48CB-8DE9-3B0276DB0B99}" presName="Name0" presStyleCnt="0">
        <dgm:presLayoutVars>
          <dgm:dir/>
          <dgm:animLvl val="lvl"/>
          <dgm:resizeHandles val="exact"/>
        </dgm:presLayoutVars>
      </dgm:prSet>
      <dgm:spPr/>
      <dgm:t>
        <a:bodyPr/>
        <a:lstStyle/>
        <a:p>
          <a:endParaRPr lang="zh-CN" altLang="en-US"/>
        </a:p>
      </dgm:t>
    </dgm:pt>
    <dgm:pt modelId="{D1295360-E9C3-4F08-9BC9-B3C50B32F595}" type="pres">
      <dgm:prSet presAssocID="{FF5033B4-BBC7-4180-BBF2-FD6A80DBF8EE}" presName="linNode" presStyleCnt="0"/>
      <dgm:spPr/>
    </dgm:pt>
    <dgm:pt modelId="{BB436714-16EB-4B65-BA21-676358E08F24}" type="pres">
      <dgm:prSet presAssocID="{FF5033B4-BBC7-4180-BBF2-FD6A80DBF8EE}" presName="parentText" presStyleLbl="node1" presStyleIdx="0" presStyleCnt="3" custScaleX="75067">
        <dgm:presLayoutVars>
          <dgm:chMax val="1"/>
          <dgm:bulletEnabled val="1"/>
        </dgm:presLayoutVars>
      </dgm:prSet>
      <dgm:spPr/>
      <dgm:t>
        <a:bodyPr/>
        <a:lstStyle/>
        <a:p>
          <a:endParaRPr lang="zh-CN" altLang="en-US"/>
        </a:p>
      </dgm:t>
    </dgm:pt>
    <dgm:pt modelId="{7D1CFB93-2E77-48C8-B84F-947D764954BA}" type="pres">
      <dgm:prSet presAssocID="{FF5033B4-BBC7-4180-BBF2-FD6A80DBF8EE}" presName="descendantText" presStyleLbl="alignAccFollowNode1" presStyleIdx="0" presStyleCnt="3">
        <dgm:presLayoutVars>
          <dgm:bulletEnabled val="1"/>
        </dgm:presLayoutVars>
      </dgm:prSet>
      <dgm:spPr/>
      <dgm:t>
        <a:bodyPr/>
        <a:lstStyle/>
        <a:p>
          <a:endParaRPr lang="zh-CN" altLang="en-US"/>
        </a:p>
      </dgm:t>
    </dgm:pt>
    <dgm:pt modelId="{AA3DE809-FCFB-4A38-891A-E4793E1607DE}" type="pres">
      <dgm:prSet presAssocID="{7FDA15CA-C79F-4F08-8D14-18FEF0EF7AA0}" presName="sp" presStyleCnt="0"/>
      <dgm:spPr/>
    </dgm:pt>
    <dgm:pt modelId="{50D15041-B25B-4D75-9C89-1B975DF65A14}" type="pres">
      <dgm:prSet presAssocID="{8AEDF16D-6643-4B69-850B-E66ECD916B77}" presName="linNode" presStyleCnt="0"/>
      <dgm:spPr/>
    </dgm:pt>
    <dgm:pt modelId="{7E39C0BB-805E-4A23-AA2A-5715B2E6AF9A}" type="pres">
      <dgm:prSet presAssocID="{8AEDF16D-6643-4B69-850B-E66ECD916B77}" presName="parentText" presStyleLbl="node1" presStyleIdx="1" presStyleCnt="3" custScaleX="75067">
        <dgm:presLayoutVars>
          <dgm:chMax val="1"/>
          <dgm:bulletEnabled val="1"/>
        </dgm:presLayoutVars>
      </dgm:prSet>
      <dgm:spPr/>
      <dgm:t>
        <a:bodyPr/>
        <a:lstStyle/>
        <a:p>
          <a:endParaRPr lang="zh-CN" altLang="en-US"/>
        </a:p>
      </dgm:t>
    </dgm:pt>
    <dgm:pt modelId="{E6FB84B4-ADA2-4A86-BE99-18395A807324}" type="pres">
      <dgm:prSet presAssocID="{8AEDF16D-6643-4B69-850B-E66ECD916B77}" presName="descendantText" presStyleLbl="alignAccFollowNode1" presStyleIdx="1" presStyleCnt="3">
        <dgm:presLayoutVars>
          <dgm:bulletEnabled val="1"/>
        </dgm:presLayoutVars>
      </dgm:prSet>
      <dgm:spPr/>
      <dgm:t>
        <a:bodyPr/>
        <a:lstStyle/>
        <a:p>
          <a:endParaRPr lang="zh-CN" altLang="en-US"/>
        </a:p>
      </dgm:t>
    </dgm:pt>
    <dgm:pt modelId="{565C74BC-9755-41CB-81A5-33E9D8C6A93A}" type="pres">
      <dgm:prSet presAssocID="{6AC3E4DF-61DF-49DC-9190-D13BF29A792E}" presName="sp" presStyleCnt="0"/>
      <dgm:spPr/>
    </dgm:pt>
    <dgm:pt modelId="{913EF17C-374A-40C2-9219-1679AB8BB6A2}" type="pres">
      <dgm:prSet presAssocID="{D0FC652B-2C33-4938-AD83-F5AC82726CB8}" presName="linNode" presStyleCnt="0"/>
      <dgm:spPr/>
    </dgm:pt>
    <dgm:pt modelId="{0EF89633-82B2-4178-8DDF-0879D46C27BF}" type="pres">
      <dgm:prSet presAssocID="{D0FC652B-2C33-4938-AD83-F5AC82726CB8}" presName="parentText" presStyleLbl="node1" presStyleIdx="2" presStyleCnt="3" custScaleX="75067">
        <dgm:presLayoutVars>
          <dgm:chMax val="1"/>
          <dgm:bulletEnabled val="1"/>
        </dgm:presLayoutVars>
      </dgm:prSet>
      <dgm:spPr/>
      <dgm:t>
        <a:bodyPr/>
        <a:lstStyle/>
        <a:p>
          <a:endParaRPr lang="zh-CN" altLang="en-US"/>
        </a:p>
      </dgm:t>
    </dgm:pt>
    <dgm:pt modelId="{8A5470F3-D640-4F94-A5B6-30F3EDF16001}" type="pres">
      <dgm:prSet presAssocID="{D0FC652B-2C33-4938-AD83-F5AC82726CB8}" presName="descendantText" presStyleLbl="alignAccFollowNode1" presStyleIdx="2" presStyleCnt="3">
        <dgm:presLayoutVars>
          <dgm:bulletEnabled val="1"/>
        </dgm:presLayoutVars>
      </dgm:prSet>
      <dgm:spPr/>
      <dgm:t>
        <a:bodyPr/>
        <a:lstStyle/>
        <a:p>
          <a:endParaRPr lang="zh-CN" altLang="en-US"/>
        </a:p>
      </dgm:t>
    </dgm:pt>
  </dgm:ptLst>
  <dgm:cxnLst>
    <dgm:cxn modelId="{E5752936-AAA8-4C43-B6E2-F6A8258BBAD6}" type="presOf" srcId="{4C268EB3-42F2-48CB-8DE9-3B0276DB0B99}" destId="{DD7FB29E-057F-4CD6-BCCB-1BD7D7634370}" srcOrd="0" destOrd="0" presId="urn:microsoft.com/office/officeart/2005/8/layout/vList5"/>
    <dgm:cxn modelId="{E4357721-C565-451E-B2E4-DF27F88040EF}" type="presOf" srcId="{FF5033B4-BBC7-4180-BBF2-FD6A80DBF8EE}" destId="{BB436714-16EB-4B65-BA21-676358E08F24}" srcOrd="0" destOrd="0" presId="urn:microsoft.com/office/officeart/2005/8/layout/vList5"/>
    <dgm:cxn modelId="{917140B1-A823-4E99-9DDE-CA1119094885}" srcId="{8AEDF16D-6643-4B69-850B-E66ECD916B77}" destId="{E8A4C984-1F3C-41CE-A785-3F2E110B6A64}" srcOrd="0" destOrd="0" parTransId="{311C4FFF-36B6-4A49-BFF7-B14F196BA61C}" sibTransId="{D9B2EA24-49ED-4319-B165-C89C1A3F66AA}"/>
    <dgm:cxn modelId="{1F15091A-0D04-4FDC-9481-F88F9B1008BA}" type="presOf" srcId="{C69EDBDB-4265-4CDC-8E46-CDE0EF8407CF}" destId="{E6FB84B4-ADA2-4A86-BE99-18395A807324}" srcOrd="0" destOrd="1" presId="urn:microsoft.com/office/officeart/2005/8/layout/vList5"/>
    <dgm:cxn modelId="{3338DA68-2CA4-48D3-923E-20E68E0AFEF1}" srcId="{FF5033B4-BBC7-4180-BBF2-FD6A80DBF8EE}" destId="{61D6C1C4-6CDD-4756-822C-A688C302A622}" srcOrd="2" destOrd="0" parTransId="{56B7C823-4487-4898-A3B8-6232CCC4867B}" sibTransId="{A0D5B282-12C4-4898-A688-3253ED605D56}"/>
    <dgm:cxn modelId="{21EE6F73-06D1-4888-91C8-516C5BDD2F31}" type="presOf" srcId="{3C18976A-4299-4687-AF27-B6E001BD7A96}" destId="{7D1CFB93-2E77-48C8-B84F-947D764954BA}" srcOrd="0" destOrd="1" presId="urn:microsoft.com/office/officeart/2005/8/layout/vList5"/>
    <dgm:cxn modelId="{46177EA8-1959-4C9D-A891-D4D834CAB12A}" type="presOf" srcId="{61D6C1C4-6CDD-4756-822C-A688C302A622}" destId="{7D1CFB93-2E77-48C8-B84F-947D764954BA}" srcOrd="0" destOrd="2" presId="urn:microsoft.com/office/officeart/2005/8/layout/vList5"/>
    <dgm:cxn modelId="{83049EF1-3295-498D-A45C-001419135BEB}" srcId="{FF5033B4-BBC7-4180-BBF2-FD6A80DBF8EE}" destId="{3C18976A-4299-4687-AF27-B6E001BD7A96}" srcOrd="1" destOrd="0" parTransId="{5CE82B03-462B-46B1-B768-53E37BE12A27}" sibTransId="{C43A9CDC-8915-4EF9-9A7E-CED53A7E2C52}"/>
    <dgm:cxn modelId="{3EDE470D-6A37-47AE-B865-3471C2003F4A}" type="presOf" srcId="{8AEDF16D-6643-4B69-850B-E66ECD916B77}" destId="{7E39C0BB-805E-4A23-AA2A-5715B2E6AF9A}" srcOrd="0" destOrd="0" presId="urn:microsoft.com/office/officeart/2005/8/layout/vList5"/>
    <dgm:cxn modelId="{CD52AEA1-44CD-48C7-8D44-DFFC566F84AD}" srcId="{4C268EB3-42F2-48CB-8DE9-3B0276DB0B99}" destId="{FF5033B4-BBC7-4180-BBF2-FD6A80DBF8EE}" srcOrd="0" destOrd="0" parTransId="{9923C819-6798-4F1F-AA68-AC823422CEE3}" sibTransId="{7FDA15CA-C79F-4F08-8D14-18FEF0EF7AA0}"/>
    <dgm:cxn modelId="{5E2D0028-06E6-401B-8FE3-C5B06EC39384}" type="presOf" srcId="{F6584290-F01E-44BC-8F65-D6850DBC7941}" destId="{7D1CFB93-2E77-48C8-B84F-947D764954BA}" srcOrd="0" destOrd="0" presId="urn:microsoft.com/office/officeart/2005/8/layout/vList5"/>
    <dgm:cxn modelId="{C9F98B75-B03A-460A-8196-6C1D3FC5D9B1}" type="presOf" srcId="{D0FC652B-2C33-4938-AD83-F5AC82726CB8}" destId="{0EF89633-82B2-4178-8DDF-0879D46C27BF}" srcOrd="0" destOrd="0" presId="urn:microsoft.com/office/officeart/2005/8/layout/vList5"/>
    <dgm:cxn modelId="{E9CBB8E6-C8D3-45BF-BF09-88C3D0BFC0C2}" type="presOf" srcId="{C018FA90-4D79-424B-90DA-C7193B522389}" destId="{8A5470F3-D640-4F94-A5B6-30F3EDF16001}" srcOrd="0" destOrd="1" presId="urn:microsoft.com/office/officeart/2005/8/layout/vList5"/>
    <dgm:cxn modelId="{EB195276-19E0-438C-803C-C104E0BDBDAE}" srcId="{FF5033B4-BBC7-4180-BBF2-FD6A80DBF8EE}" destId="{F6584290-F01E-44BC-8F65-D6850DBC7941}" srcOrd="0" destOrd="0" parTransId="{014A8872-821E-483E-A98E-781210F5D215}" sibTransId="{2EF9C0CF-B146-4FE8-8EBC-688C4881FFDE}"/>
    <dgm:cxn modelId="{50D1D3FF-9902-4122-85E7-BD5F81903B94}" srcId="{8AEDF16D-6643-4B69-850B-E66ECD916B77}" destId="{C69EDBDB-4265-4CDC-8E46-CDE0EF8407CF}" srcOrd="1" destOrd="0" parTransId="{37FF104C-4076-43F2-83B0-41E0879AC4A5}" sibTransId="{4901AAD6-8CF5-491B-AB29-81656D77243F}"/>
    <dgm:cxn modelId="{7CD3A49A-E089-437B-94C2-277480844454}" srcId="{4C268EB3-42F2-48CB-8DE9-3B0276DB0B99}" destId="{8AEDF16D-6643-4B69-850B-E66ECD916B77}" srcOrd="1" destOrd="0" parTransId="{8F3AF8E1-B1C2-4C03-A1A4-F723A8472306}" sibTransId="{6AC3E4DF-61DF-49DC-9190-D13BF29A792E}"/>
    <dgm:cxn modelId="{C1C645EB-72B0-4F01-944A-2A9C924A1C84}" type="presOf" srcId="{C4ABC4BC-24C1-4221-82E1-D4F7D686F735}" destId="{8A5470F3-D640-4F94-A5B6-30F3EDF16001}" srcOrd="0" destOrd="0" presId="urn:microsoft.com/office/officeart/2005/8/layout/vList5"/>
    <dgm:cxn modelId="{6AB350B2-75E2-4FFC-BB83-5A5A0A5D37E0}" type="presOf" srcId="{E8A4C984-1F3C-41CE-A785-3F2E110B6A64}" destId="{E6FB84B4-ADA2-4A86-BE99-18395A807324}" srcOrd="0" destOrd="0" presId="urn:microsoft.com/office/officeart/2005/8/layout/vList5"/>
    <dgm:cxn modelId="{C91DAC47-AB34-4061-B973-B2691B916D78}" srcId="{D0FC652B-2C33-4938-AD83-F5AC82726CB8}" destId="{C018FA90-4D79-424B-90DA-C7193B522389}" srcOrd="1" destOrd="0" parTransId="{E8460089-80C9-4A47-847D-65C9DF13C7E1}" sibTransId="{B2705302-2123-4ADE-AAE4-85BCB8AB2D0F}"/>
    <dgm:cxn modelId="{0CE83280-242F-4833-A63D-30D13D85456C}" srcId="{4C268EB3-42F2-48CB-8DE9-3B0276DB0B99}" destId="{D0FC652B-2C33-4938-AD83-F5AC82726CB8}" srcOrd="2" destOrd="0" parTransId="{45D7E8F9-94D2-42EC-B774-99C006A9CDA4}" sibTransId="{482361B3-F02E-43F2-A270-B3C4A8FA13E7}"/>
    <dgm:cxn modelId="{191C3F17-23EF-42A0-804C-0FA07F4FA394}" srcId="{D0FC652B-2C33-4938-AD83-F5AC82726CB8}" destId="{C4ABC4BC-24C1-4221-82E1-D4F7D686F735}" srcOrd="0" destOrd="0" parTransId="{310291B7-BE75-40D1-A636-70853616C7C0}" sibTransId="{03C3D61D-16E4-45B9-9BA3-F639D410509F}"/>
    <dgm:cxn modelId="{6B526E3F-CE2B-4219-B414-DB2BDAA27E2F}" type="presParOf" srcId="{DD7FB29E-057F-4CD6-BCCB-1BD7D7634370}" destId="{D1295360-E9C3-4F08-9BC9-B3C50B32F595}" srcOrd="0" destOrd="0" presId="urn:microsoft.com/office/officeart/2005/8/layout/vList5"/>
    <dgm:cxn modelId="{1952128C-A1C1-432D-8BB6-477B00EE0695}" type="presParOf" srcId="{D1295360-E9C3-4F08-9BC9-B3C50B32F595}" destId="{BB436714-16EB-4B65-BA21-676358E08F24}" srcOrd="0" destOrd="0" presId="urn:microsoft.com/office/officeart/2005/8/layout/vList5"/>
    <dgm:cxn modelId="{4B35E041-95D9-4631-AA8B-1916AA7797CA}" type="presParOf" srcId="{D1295360-E9C3-4F08-9BC9-B3C50B32F595}" destId="{7D1CFB93-2E77-48C8-B84F-947D764954BA}" srcOrd="1" destOrd="0" presId="urn:microsoft.com/office/officeart/2005/8/layout/vList5"/>
    <dgm:cxn modelId="{808E7544-C5A9-47E4-AC60-7A8FAAF7C8E7}" type="presParOf" srcId="{DD7FB29E-057F-4CD6-BCCB-1BD7D7634370}" destId="{AA3DE809-FCFB-4A38-891A-E4793E1607DE}" srcOrd="1" destOrd="0" presId="urn:microsoft.com/office/officeart/2005/8/layout/vList5"/>
    <dgm:cxn modelId="{FA9993CF-7C20-4AA8-BD42-17E1B2AEAB5E}" type="presParOf" srcId="{DD7FB29E-057F-4CD6-BCCB-1BD7D7634370}" destId="{50D15041-B25B-4D75-9C89-1B975DF65A14}" srcOrd="2" destOrd="0" presId="urn:microsoft.com/office/officeart/2005/8/layout/vList5"/>
    <dgm:cxn modelId="{B3BFEB6F-DFD6-4630-9226-A6441DFA2FF4}" type="presParOf" srcId="{50D15041-B25B-4D75-9C89-1B975DF65A14}" destId="{7E39C0BB-805E-4A23-AA2A-5715B2E6AF9A}" srcOrd="0" destOrd="0" presId="urn:microsoft.com/office/officeart/2005/8/layout/vList5"/>
    <dgm:cxn modelId="{FE377356-174C-4AE8-96E5-9CEA926A89C7}" type="presParOf" srcId="{50D15041-B25B-4D75-9C89-1B975DF65A14}" destId="{E6FB84B4-ADA2-4A86-BE99-18395A807324}" srcOrd="1" destOrd="0" presId="urn:microsoft.com/office/officeart/2005/8/layout/vList5"/>
    <dgm:cxn modelId="{DCF6ABC2-9DDF-4818-B26A-280FF6283790}" type="presParOf" srcId="{DD7FB29E-057F-4CD6-BCCB-1BD7D7634370}" destId="{565C74BC-9755-41CB-81A5-33E9D8C6A93A}" srcOrd="3" destOrd="0" presId="urn:microsoft.com/office/officeart/2005/8/layout/vList5"/>
    <dgm:cxn modelId="{06913E7A-FF9B-4BE4-BC56-940D21376C65}" type="presParOf" srcId="{DD7FB29E-057F-4CD6-BCCB-1BD7D7634370}" destId="{913EF17C-374A-40C2-9219-1679AB8BB6A2}" srcOrd="4" destOrd="0" presId="urn:microsoft.com/office/officeart/2005/8/layout/vList5"/>
    <dgm:cxn modelId="{3337DFE1-376C-41C1-96F9-6E177FF3F82A}" type="presParOf" srcId="{913EF17C-374A-40C2-9219-1679AB8BB6A2}" destId="{0EF89633-82B2-4178-8DDF-0879D46C27BF}" srcOrd="0" destOrd="0" presId="urn:microsoft.com/office/officeart/2005/8/layout/vList5"/>
    <dgm:cxn modelId="{337E1BC0-5783-4B01-BBDB-CB72D1904849}" type="presParOf" srcId="{913EF17C-374A-40C2-9219-1679AB8BB6A2}" destId="{8A5470F3-D640-4F94-A5B6-30F3EDF16001}"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44C6A4-BB8E-4310-B699-4BA4B0FA2CBF}" type="doc">
      <dgm:prSet loTypeId="urn:microsoft.com/office/officeart/2008/layout/LinedList" loCatId="list" qsTypeId="urn:microsoft.com/office/officeart/2005/8/quickstyle/3d5" qsCatId="3D" csTypeId="urn:microsoft.com/office/officeart/2005/8/colors/accent1_2" csCatId="accent1" phldr="1"/>
      <dgm:spPr/>
      <dgm:t>
        <a:bodyPr/>
        <a:lstStyle/>
        <a:p>
          <a:endParaRPr lang="zh-CN" altLang="en-US"/>
        </a:p>
      </dgm:t>
    </dgm:pt>
    <dgm:pt modelId="{81C56C78-818C-4043-86B7-71D4A17FFF5A}">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加强组织领导</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D71D737-46D7-4D1D-8BD8-1FEF5D9D6A04}" type="parTrans" cxnId="{8365B1E4-A533-4129-8181-14DF80934B05}">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194FEA2-25B9-4752-AD07-A4038AF0BE2E}" type="sibTrans" cxnId="{8365B1E4-A533-4129-8181-14DF80934B05}">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AD6BCE4-CC57-413E-9A0C-29355FDEFD87}">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各地要结合实际，及时出台开展家庭医生签约服务的具体方案。</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25D44FD-B1A6-4A5A-B5ED-1F9BA4B73047}" type="parTrans" cxnId="{A760B5E2-EC42-404F-8A55-FA8CFF3B19C6}">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E969445B-4C67-46C9-A7E6-26A527B198A4}" type="sibTrans" cxnId="{A760B5E2-EC42-404F-8A55-FA8CFF3B19C6}">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BF462D2A-94B9-4AC5-8B2B-5D47BD78DBAB}">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切实加强组织领导和统筹协调，形成政府主导、部门协作、全社会参与的工作机制，确保各项任务落实到位。</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96B4819-21EB-4A8A-A4F5-A1C0BA06EFCA}" type="parTrans" cxnId="{7EA520A0-3705-426A-9D4A-E44B5CD0C732}">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B21AFD9-A261-4F3B-AF8E-211F9B12FBFC}" type="sibTrans" cxnId="{7EA520A0-3705-426A-9D4A-E44B5CD0C732}">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DFC4C9-1CB3-469E-AD1D-D33055D554A9}">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强家庭医生签约服务与公立医院综合改革、分级诊疗制度建设等改革工作的衔接，形成叠加效应和改革合力。</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A554B214-005C-4B1A-BB7C-2897CB1460F7}" type="parTrans" cxnId="{BFA32867-154D-472B-8566-B4AA0C0E61D8}">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DBC6BE8-9D8A-4102-BEBB-6C502D2A3C19}" type="sibTrans" cxnId="{BFA32867-154D-472B-8566-B4AA0C0E61D8}">
      <dgm:prSet/>
      <dgm:spPr/>
      <dgm:t>
        <a:bodyPr/>
        <a:lstStyle/>
        <a:p>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2EF1AC7-9F2B-424D-80DE-A3DF00FE7F88}" type="pres">
      <dgm:prSet presAssocID="{EC44C6A4-BB8E-4310-B699-4BA4B0FA2CBF}" presName="vert0" presStyleCnt="0">
        <dgm:presLayoutVars>
          <dgm:dir/>
          <dgm:animOne val="branch"/>
          <dgm:animLvl val="lvl"/>
        </dgm:presLayoutVars>
      </dgm:prSet>
      <dgm:spPr/>
      <dgm:t>
        <a:bodyPr/>
        <a:lstStyle/>
        <a:p>
          <a:endParaRPr lang="zh-CN" altLang="en-US"/>
        </a:p>
      </dgm:t>
    </dgm:pt>
    <dgm:pt modelId="{2AC2B4C3-FDEB-4398-BD7F-CF94A8808374}" type="pres">
      <dgm:prSet presAssocID="{81C56C78-818C-4043-86B7-71D4A17FFF5A}" presName="thickLine" presStyleLbl="alignNode1" presStyleIdx="0" presStyleCnt="1"/>
      <dgm:spPr/>
    </dgm:pt>
    <dgm:pt modelId="{0EE3D27F-C5EE-4CC4-8A7A-9B23DBC92213}" type="pres">
      <dgm:prSet presAssocID="{81C56C78-818C-4043-86B7-71D4A17FFF5A}" presName="horz1" presStyleCnt="0"/>
      <dgm:spPr/>
    </dgm:pt>
    <dgm:pt modelId="{028382B7-10A6-4B5E-A9E5-E53A7F492B97}" type="pres">
      <dgm:prSet presAssocID="{81C56C78-818C-4043-86B7-71D4A17FFF5A}" presName="tx1" presStyleLbl="revTx" presStyleIdx="0" presStyleCnt="4"/>
      <dgm:spPr/>
      <dgm:t>
        <a:bodyPr/>
        <a:lstStyle/>
        <a:p>
          <a:endParaRPr lang="zh-CN" altLang="en-US"/>
        </a:p>
      </dgm:t>
    </dgm:pt>
    <dgm:pt modelId="{DAFEBCFD-85AD-406D-876D-6C60E8E135CE}" type="pres">
      <dgm:prSet presAssocID="{81C56C78-818C-4043-86B7-71D4A17FFF5A}" presName="vert1" presStyleCnt="0"/>
      <dgm:spPr/>
    </dgm:pt>
    <dgm:pt modelId="{5C43BE67-F5DC-4180-8D68-FC6B2A830E73}" type="pres">
      <dgm:prSet presAssocID="{3AD6BCE4-CC57-413E-9A0C-29355FDEFD87}" presName="vertSpace2a" presStyleCnt="0"/>
      <dgm:spPr/>
    </dgm:pt>
    <dgm:pt modelId="{9AF25D41-8D00-4C95-B856-92C675AA3B2B}" type="pres">
      <dgm:prSet presAssocID="{3AD6BCE4-CC57-413E-9A0C-29355FDEFD87}" presName="horz2" presStyleCnt="0"/>
      <dgm:spPr/>
    </dgm:pt>
    <dgm:pt modelId="{8AB66E38-9446-4410-8B40-236AF949A8E0}" type="pres">
      <dgm:prSet presAssocID="{3AD6BCE4-CC57-413E-9A0C-29355FDEFD87}" presName="horzSpace2" presStyleCnt="0"/>
      <dgm:spPr/>
    </dgm:pt>
    <dgm:pt modelId="{62F7E91B-21E4-4679-8B7A-22E20EDFB30B}" type="pres">
      <dgm:prSet presAssocID="{3AD6BCE4-CC57-413E-9A0C-29355FDEFD87}" presName="tx2" presStyleLbl="revTx" presStyleIdx="1" presStyleCnt="4"/>
      <dgm:spPr/>
      <dgm:t>
        <a:bodyPr/>
        <a:lstStyle/>
        <a:p>
          <a:endParaRPr lang="zh-CN" altLang="en-US"/>
        </a:p>
      </dgm:t>
    </dgm:pt>
    <dgm:pt modelId="{66BD6A35-3215-4B12-8E55-0197A312B9BB}" type="pres">
      <dgm:prSet presAssocID="{3AD6BCE4-CC57-413E-9A0C-29355FDEFD87}" presName="vert2" presStyleCnt="0"/>
      <dgm:spPr/>
    </dgm:pt>
    <dgm:pt modelId="{94E86E72-1310-4F1F-B2D9-303C1C4DD9AF}" type="pres">
      <dgm:prSet presAssocID="{3AD6BCE4-CC57-413E-9A0C-29355FDEFD87}" presName="thinLine2b" presStyleLbl="callout" presStyleIdx="0" presStyleCnt="3"/>
      <dgm:spPr/>
    </dgm:pt>
    <dgm:pt modelId="{20EFED1B-3429-4753-9B6B-1A3D474A53BE}" type="pres">
      <dgm:prSet presAssocID="{3AD6BCE4-CC57-413E-9A0C-29355FDEFD87}" presName="vertSpace2b" presStyleCnt="0"/>
      <dgm:spPr/>
    </dgm:pt>
    <dgm:pt modelId="{7935FE0A-3F0E-45E8-8176-103239CDD130}" type="pres">
      <dgm:prSet presAssocID="{BF462D2A-94B9-4AC5-8B2B-5D47BD78DBAB}" presName="horz2" presStyleCnt="0"/>
      <dgm:spPr/>
    </dgm:pt>
    <dgm:pt modelId="{EC086E35-F512-4CD8-80B2-4075B6B76A8B}" type="pres">
      <dgm:prSet presAssocID="{BF462D2A-94B9-4AC5-8B2B-5D47BD78DBAB}" presName="horzSpace2" presStyleCnt="0"/>
      <dgm:spPr/>
    </dgm:pt>
    <dgm:pt modelId="{164298F2-D585-4EFD-A961-206F87C8750B}" type="pres">
      <dgm:prSet presAssocID="{BF462D2A-94B9-4AC5-8B2B-5D47BD78DBAB}" presName="tx2" presStyleLbl="revTx" presStyleIdx="2" presStyleCnt="4"/>
      <dgm:spPr/>
      <dgm:t>
        <a:bodyPr/>
        <a:lstStyle/>
        <a:p>
          <a:endParaRPr lang="zh-CN" altLang="en-US"/>
        </a:p>
      </dgm:t>
    </dgm:pt>
    <dgm:pt modelId="{D68709D0-D7E0-4FDF-92EE-E02957ABA33B}" type="pres">
      <dgm:prSet presAssocID="{BF462D2A-94B9-4AC5-8B2B-5D47BD78DBAB}" presName="vert2" presStyleCnt="0"/>
      <dgm:spPr/>
    </dgm:pt>
    <dgm:pt modelId="{1779A28B-311B-49BB-9752-217ACC7812B9}" type="pres">
      <dgm:prSet presAssocID="{BF462D2A-94B9-4AC5-8B2B-5D47BD78DBAB}" presName="thinLine2b" presStyleLbl="callout" presStyleIdx="1" presStyleCnt="3"/>
      <dgm:spPr/>
    </dgm:pt>
    <dgm:pt modelId="{9CACCD55-EB65-4D32-8B45-68224EECF352}" type="pres">
      <dgm:prSet presAssocID="{BF462D2A-94B9-4AC5-8B2B-5D47BD78DBAB}" presName="vertSpace2b" presStyleCnt="0"/>
      <dgm:spPr/>
    </dgm:pt>
    <dgm:pt modelId="{707DC124-2154-4CBB-BDFB-40BFA8FCB5EC}" type="pres">
      <dgm:prSet presAssocID="{37DFC4C9-1CB3-469E-AD1D-D33055D554A9}" presName="horz2" presStyleCnt="0"/>
      <dgm:spPr/>
    </dgm:pt>
    <dgm:pt modelId="{0AC69FE5-7463-46DB-9E43-E075A8B6A19C}" type="pres">
      <dgm:prSet presAssocID="{37DFC4C9-1CB3-469E-AD1D-D33055D554A9}" presName="horzSpace2" presStyleCnt="0"/>
      <dgm:spPr/>
    </dgm:pt>
    <dgm:pt modelId="{8D5BC459-B27E-4BB7-AFC8-58CA7D7124A0}" type="pres">
      <dgm:prSet presAssocID="{37DFC4C9-1CB3-469E-AD1D-D33055D554A9}" presName="tx2" presStyleLbl="revTx" presStyleIdx="3" presStyleCnt="4"/>
      <dgm:spPr/>
      <dgm:t>
        <a:bodyPr/>
        <a:lstStyle/>
        <a:p>
          <a:endParaRPr lang="zh-CN" altLang="en-US"/>
        </a:p>
      </dgm:t>
    </dgm:pt>
    <dgm:pt modelId="{92C0D299-9CB0-4A3E-9BA0-089989BD058E}" type="pres">
      <dgm:prSet presAssocID="{37DFC4C9-1CB3-469E-AD1D-D33055D554A9}" presName="vert2" presStyleCnt="0"/>
      <dgm:spPr/>
    </dgm:pt>
    <dgm:pt modelId="{EF8B5062-42C0-497D-B7CA-4AE8DDF0D95D}" type="pres">
      <dgm:prSet presAssocID="{37DFC4C9-1CB3-469E-AD1D-D33055D554A9}" presName="thinLine2b" presStyleLbl="callout" presStyleIdx="2" presStyleCnt="3"/>
      <dgm:spPr/>
    </dgm:pt>
    <dgm:pt modelId="{E8BA6935-DDD5-4FD3-B978-DCF85896FAF2}" type="pres">
      <dgm:prSet presAssocID="{37DFC4C9-1CB3-469E-AD1D-D33055D554A9}" presName="vertSpace2b" presStyleCnt="0"/>
      <dgm:spPr/>
    </dgm:pt>
  </dgm:ptLst>
  <dgm:cxnLst>
    <dgm:cxn modelId="{8365B1E4-A533-4129-8181-14DF80934B05}" srcId="{EC44C6A4-BB8E-4310-B699-4BA4B0FA2CBF}" destId="{81C56C78-818C-4043-86B7-71D4A17FFF5A}" srcOrd="0" destOrd="0" parTransId="{3D71D737-46D7-4D1D-8BD8-1FEF5D9D6A04}" sibTransId="{3194FEA2-25B9-4752-AD07-A4038AF0BE2E}"/>
    <dgm:cxn modelId="{7EA520A0-3705-426A-9D4A-E44B5CD0C732}" srcId="{81C56C78-818C-4043-86B7-71D4A17FFF5A}" destId="{BF462D2A-94B9-4AC5-8B2B-5D47BD78DBAB}" srcOrd="1" destOrd="0" parTransId="{096B4819-21EB-4A8A-A4F5-A1C0BA06EFCA}" sibTransId="{3B21AFD9-A261-4F3B-AF8E-211F9B12FBFC}"/>
    <dgm:cxn modelId="{BFA32867-154D-472B-8566-B4AA0C0E61D8}" srcId="{81C56C78-818C-4043-86B7-71D4A17FFF5A}" destId="{37DFC4C9-1CB3-469E-AD1D-D33055D554A9}" srcOrd="2" destOrd="0" parTransId="{A554B214-005C-4B1A-BB7C-2897CB1460F7}" sibTransId="{0DBC6BE8-9D8A-4102-BEBB-6C502D2A3C19}"/>
    <dgm:cxn modelId="{476554FC-C1D6-46CD-A56C-B768D784E1DA}" type="presOf" srcId="{37DFC4C9-1CB3-469E-AD1D-D33055D554A9}" destId="{8D5BC459-B27E-4BB7-AFC8-58CA7D7124A0}" srcOrd="0" destOrd="0" presId="urn:microsoft.com/office/officeart/2008/layout/LinedList"/>
    <dgm:cxn modelId="{2C8B320D-5AF3-4BFD-BEDE-0F5271AE84D8}" type="presOf" srcId="{EC44C6A4-BB8E-4310-B699-4BA4B0FA2CBF}" destId="{22EF1AC7-9F2B-424D-80DE-A3DF00FE7F88}" srcOrd="0" destOrd="0" presId="urn:microsoft.com/office/officeart/2008/layout/LinedList"/>
    <dgm:cxn modelId="{FD709B01-FB01-47B4-B5B7-492F718494BA}" type="presOf" srcId="{3AD6BCE4-CC57-413E-9A0C-29355FDEFD87}" destId="{62F7E91B-21E4-4679-8B7A-22E20EDFB30B}" srcOrd="0" destOrd="0" presId="urn:microsoft.com/office/officeart/2008/layout/LinedList"/>
    <dgm:cxn modelId="{4A152611-3AC6-4DF3-BBBE-F5241AA591FE}" type="presOf" srcId="{81C56C78-818C-4043-86B7-71D4A17FFF5A}" destId="{028382B7-10A6-4B5E-A9E5-E53A7F492B97}" srcOrd="0" destOrd="0" presId="urn:microsoft.com/office/officeart/2008/layout/LinedList"/>
    <dgm:cxn modelId="{64AC8431-8C41-429B-9042-2E79A34DC845}" type="presOf" srcId="{BF462D2A-94B9-4AC5-8B2B-5D47BD78DBAB}" destId="{164298F2-D585-4EFD-A961-206F87C8750B}" srcOrd="0" destOrd="0" presId="urn:microsoft.com/office/officeart/2008/layout/LinedList"/>
    <dgm:cxn modelId="{A760B5E2-EC42-404F-8A55-FA8CFF3B19C6}" srcId="{81C56C78-818C-4043-86B7-71D4A17FFF5A}" destId="{3AD6BCE4-CC57-413E-9A0C-29355FDEFD87}" srcOrd="0" destOrd="0" parTransId="{325D44FD-B1A6-4A5A-B5ED-1F9BA4B73047}" sibTransId="{E969445B-4C67-46C9-A7E6-26A527B198A4}"/>
    <dgm:cxn modelId="{37FAA2BF-F6DB-48F0-BF96-1DE9079D2D67}" type="presParOf" srcId="{22EF1AC7-9F2B-424D-80DE-A3DF00FE7F88}" destId="{2AC2B4C3-FDEB-4398-BD7F-CF94A8808374}" srcOrd="0" destOrd="0" presId="urn:microsoft.com/office/officeart/2008/layout/LinedList"/>
    <dgm:cxn modelId="{69F2D0E1-B13F-4353-AA47-39BD7DC8F215}" type="presParOf" srcId="{22EF1AC7-9F2B-424D-80DE-A3DF00FE7F88}" destId="{0EE3D27F-C5EE-4CC4-8A7A-9B23DBC92213}" srcOrd="1" destOrd="0" presId="urn:microsoft.com/office/officeart/2008/layout/LinedList"/>
    <dgm:cxn modelId="{39E41190-9D49-4EFE-8B03-587066B895E7}" type="presParOf" srcId="{0EE3D27F-C5EE-4CC4-8A7A-9B23DBC92213}" destId="{028382B7-10A6-4B5E-A9E5-E53A7F492B97}" srcOrd="0" destOrd="0" presId="urn:microsoft.com/office/officeart/2008/layout/LinedList"/>
    <dgm:cxn modelId="{7CEF45C6-A95D-4DC2-8A0D-17CAF7D2261E}" type="presParOf" srcId="{0EE3D27F-C5EE-4CC4-8A7A-9B23DBC92213}" destId="{DAFEBCFD-85AD-406D-876D-6C60E8E135CE}" srcOrd="1" destOrd="0" presId="urn:microsoft.com/office/officeart/2008/layout/LinedList"/>
    <dgm:cxn modelId="{607F729A-9CD5-42CB-9110-5183EB4FAC88}" type="presParOf" srcId="{DAFEBCFD-85AD-406D-876D-6C60E8E135CE}" destId="{5C43BE67-F5DC-4180-8D68-FC6B2A830E73}" srcOrd="0" destOrd="0" presId="urn:microsoft.com/office/officeart/2008/layout/LinedList"/>
    <dgm:cxn modelId="{57F1ECC6-DCA9-45A1-9134-F29C18B793CC}" type="presParOf" srcId="{DAFEBCFD-85AD-406D-876D-6C60E8E135CE}" destId="{9AF25D41-8D00-4C95-B856-92C675AA3B2B}" srcOrd="1" destOrd="0" presId="urn:microsoft.com/office/officeart/2008/layout/LinedList"/>
    <dgm:cxn modelId="{40A9C16F-DD33-4271-B2F5-00EB1470AB6D}" type="presParOf" srcId="{9AF25D41-8D00-4C95-B856-92C675AA3B2B}" destId="{8AB66E38-9446-4410-8B40-236AF949A8E0}" srcOrd="0" destOrd="0" presId="urn:microsoft.com/office/officeart/2008/layout/LinedList"/>
    <dgm:cxn modelId="{92F63C82-5DD9-41BC-9316-B2D8EECCECAB}" type="presParOf" srcId="{9AF25D41-8D00-4C95-B856-92C675AA3B2B}" destId="{62F7E91B-21E4-4679-8B7A-22E20EDFB30B}" srcOrd="1" destOrd="0" presId="urn:microsoft.com/office/officeart/2008/layout/LinedList"/>
    <dgm:cxn modelId="{142A5F57-57BB-457B-984C-D254C00E6F1D}" type="presParOf" srcId="{9AF25D41-8D00-4C95-B856-92C675AA3B2B}" destId="{66BD6A35-3215-4B12-8E55-0197A312B9BB}" srcOrd="2" destOrd="0" presId="urn:microsoft.com/office/officeart/2008/layout/LinedList"/>
    <dgm:cxn modelId="{74ADE7C2-B107-4D2C-948D-D1327CAFD06E}" type="presParOf" srcId="{DAFEBCFD-85AD-406D-876D-6C60E8E135CE}" destId="{94E86E72-1310-4F1F-B2D9-303C1C4DD9AF}" srcOrd="2" destOrd="0" presId="urn:microsoft.com/office/officeart/2008/layout/LinedList"/>
    <dgm:cxn modelId="{E5DE0102-202F-44B9-8E4A-8F7A7430B13B}" type="presParOf" srcId="{DAFEBCFD-85AD-406D-876D-6C60E8E135CE}" destId="{20EFED1B-3429-4753-9B6B-1A3D474A53BE}" srcOrd="3" destOrd="0" presId="urn:microsoft.com/office/officeart/2008/layout/LinedList"/>
    <dgm:cxn modelId="{5D330D1E-BB60-4D5E-9FAC-974041029A59}" type="presParOf" srcId="{DAFEBCFD-85AD-406D-876D-6C60E8E135CE}" destId="{7935FE0A-3F0E-45E8-8176-103239CDD130}" srcOrd="4" destOrd="0" presId="urn:microsoft.com/office/officeart/2008/layout/LinedList"/>
    <dgm:cxn modelId="{9BA82CBD-0E83-40E1-B1E2-6D5E5E688BF5}" type="presParOf" srcId="{7935FE0A-3F0E-45E8-8176-103239CDD130}" destId="{EC086E35-F512-4CD8-80B2-4075B6B76A8B}" srcOrd="0" destOrd="0" presId="urn:microsoft.com/office/officeart/2008/layout/LinedList"/>
    <dgm:cxn modelId="{F6823151-EE11-4C5D-92E4-109C98E3B0BB}" type="presParOf" srcId="{7935FE0A-3F0E-45E8-8176-103239CDD130}" destId="{164298F2-D585-4EFD-A961-206F87C8750B}" srcOrd="1" destOrd="0" presId="urn:microsoft.com/office/officeart/2008/layout/LinedList"/>
    <dgm:cxn modelId="{691D0D72-9FF3-4FA9-A02F-8A91203D9E23}" type="presParOf" srcId="{7935FE0A-3F0E-45E8-8176-103239CDD130}" destId="{D68709D0-D7E0-4FDF-92EE-E02957ABA33B}" srcOrd="2" destOrd="0" presId="urn:microsoft.com/office/officeart/2008/layout/LinedList"/>
    <dgm:cxn modelId="{47BB57D7-F26E-4405-AB5F-45E317B330CE}" type="presParOf" srcId="{DAFEBCFD-85AD-406D-876D-6C60E8E135CE}" destId="{1779A28B-311B-49BB-9752-217ACC7812B9}" srcOrd="5" destOrd="0" presId="urn:microsoft.com/office/officeart/2008/layout/LinedList"/>
    <dgm:cxn modelId="{B1E08FD2-2324-4A6D-B3AC-B959ABA72FD8}" type="presParOf" srcId="{DAFEBCFD-85AD-406D-876D-6C60E8E135CE}" destId="{9CACCD55-EB65-4D32-8B45-68224EECF352}" srcOrd="6" destOrd="0" presId="urn:microsoft.com/office/officeart/2008/layout/LinedList"/>
    <dgm:cxn modelId="{9486669D-A443-4DFF-A4C1-5522D328180E}" type="presParOf" srcId="{DAFEBCFD-85AD-406D-876D-6C60E8E135CE}" destId="{707DC124-2154-4CBB-BDFB-40BFA8FCB5EC}" srcOrd="7" destOrd="0" presId="urn:microsoft.com/office/officeart/2008/layout/LinedList"/>
    <dgm:cxn modelId="{849A7312-70BB-4B77-BA62-B554CA157844}" type="presParOf" srcId="{707DC124-2154-4CBB-BDFB-40BFA8FCB5EC}" destId="{0AC69FE5-7463-46DB-9E43-E075A8B6A19C}" srcOrd="0" destOrd="0" presId="urn:microsoft.com/office/officeart/2008/layout/LinedList"/>
    <dgm:cxn modelId="{4179E2E1-BFAF-48F3-BD65-17B9C8162E0D}" type="presParOf" srcId="{707DC124-2154-4CBB-BDFB-40BFA8FCB5EC}" destId="{8D5BC459-B27E-4BB7-AFC8-58CA7D7124A0}" srcOrd="1" destOrd="0" presId="urn:microsoft.com/office/officeart/2008/layout/LinedList"/>
    <dgm:cxn modelId="{76172C4C-60F3-494C-9248-02E5DF62C725}" type="presParOf" srcId="{707DC124-2154-4CBB-BDFB-40BFA8FCB5EC}" destId="{92C0D299-9CB0-4A3E-9BA0-089989BD058E}" srcOrd="2" destOrd="0" presId="urn:microsoft.com/office/officeart/2008/layout/LinedList"/>
    <dgm:cxn modelId="{B4DC9770-4D90-496B-B4BF-B2949D2BFFDA}" type="presParOf" srcId="{DAFEBCFD-85AD-406D-876D-6C60E8E135CE}" destId="{EF8B5062-42C0-497D-B7CA-4AE8DDF0D95D}" srcOrd="8" destOrd="0" presId="urn:microsoft.com/office/officeart/2008/layout/LinedList"/>
    <dgm:cxn modelId="{DAD6F273-A222-40D0-A952-C3E7C55F4FCD}" type="presParOf" srcId="{DAFEBCFD-85AD-406D-876D-6C60E8E135CE}" destId="{E8BA6935-DDD5-4FD3-B978-DCF85896FAF2}" srcOrd="9" destOrd="0" presId="urn:microsoft.com/office/officeart/2008/layout/Lin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001206-D359-49CC-B2FA-86F0741A724D}"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zh-CN" altLang="en-US"/>
        </a:p>
      </dgm:t>
    </dgm:pt>
    <dgm:pt modelId="{59356230-7358-472A-AA4F-D39A3116D855}">
      <dgm:prSet phldrT="[文本]" custT="1"/>
      <dgm:spPr/>
      <dgm:t>
        <a:bodyPr/>
        <a:lstStyle/>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国务院医改办</a:t>
          </a:r>
          <a:endParaRPr lang="en-US" altLang="zh-CN"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（体制改革司）</a:t>
          </a:r>
          <a:endParaRPr lang="en-US" altLang="zh-CN"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加强督导评估，探索第三方评估。</a:t>
          </a:r>
          <a:endParaRPr lang="zh-CN" altLang="en-US" sz="1400" dirty="0"/>
        </a:p>
      </dgm:t>
    </dgm:pt>
    <dgm:pt modelId="{AE64235C-2329-4DF7-B621-7A973C3847D8}" type="parTrans" cxnId="{16CEBA19-8419-40D1-A87F-D6B22DF44C13}">
      <dgm:prSet/>
      <dgm:spPr/>
      <dgm:t>
        <a:bodyPr/>
        <a:lstStyle/>
        <a:p>
          <a:endParaRPr lang="zh-CN" altLang="en-US" sz="1400"/>
        </a:p>
      </dgm:t>
    </dgm:pt>
    <dgm:pt modelId="{400BFA25-00EB-4E36-B7C4-F6569939D697}" type="sibTrans" cxnId="{16CEBA19-8419-40D1-A87F-D6B22DF44C13}">
      <dgm:prSet/>
      <dgm:spPr/>
      <dgm:t>
        <a:bodyPr/>
        <a:lstStyle/>
        <a:p>
          <a:endParaRPr lang="zh-CN" altLang="en-US" sz="1400"/>
        </a:p>
      </dgm:t>
    </dgm:pt>
    <dgm:pt modelId="{10AE1292-9D6A-400F-995D-CA9839295C89}">
      <dgm:prSet phldrT="[文本]" custT="1"/>
      <dgm:spPr/>
      <dgm:t>
        <a:bodyPr/>
        <a:lstStyle/>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发展改革（价格）部门</a:t>
          </a:r>
          <a:r>
            <a:rPr lang="zh-CN" altLang="en-US" sz="1400" b="1" dirty="0" smtClean="0">
              <a:latin typeface="微软雅黑" panose="020B0503020204020204" pitchFamily="34" charset="-122"/>
              <a:ea typeface="微软雅黑" panose="020B0503020204020204" pitchFamily="34" charset="-122"/>
            </a:rPr>
            <a:t>要积极支持家庭医生签约服务所需的设施设备配备，做好签约服务价格的相关工作。</a:t>
          </a:r>
          <a:endParaRPr lang="zh-CN" altLang="en-US" sz="1400" dirty="0"/>
        </a:p>
      </dgm:t>
    </dgm:pt>
    <dgm:pt modelId="{33ED3A06-3889-4010-A76E-A1F341B78185}" type="parTrans" cxnId="{186AC607-C82D-4D05-9C4F-CC97913C070B}">
      <dgm:prSet/>
      <dgm:spPr/>
      <dgm:t>
        <a:bodyPr/>
        <a:lstStyle/>
        <a:p>
          <a:endParaRPr lang="zh-CN" altLang="en-US" sz="1400"/>
        </a:p>
      </dgm:t>
    </dgm:pt>
    <dgm:pt modelId="{3B9E556D-B430-4E76-BBBA-0C728BAD47AA}" type="sibTrans" cxnId="{186AC607-C82D-4D05-9C4F-CC97913C070B}">
      <dgm:prSet/>
      <dgm:spPr/>
      <dgm:t>
        <a:bodyPr/>
        <a:lstStyle/>
        <a:p>
          <a:endParaRPr lang="zh-CN" altLang="en-US" sz="1400"/>
        </a:p>
      </dgm:t>
    </dgm:pt>
    <dgm:pt modelId="{464A18E5-5C4F-4803-869C-112F368935D4}">
      <dgm:prSet phldrT="[文本]" custT="1"/>
      <dgm:spPr/>
      <dgm:t>
        <a:bodyPr/>
        <a:lstStyle/>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财政部门</a:t>
          </a:r>
          <a:r>
            <a:rPr lang="zh-CN" altLang="en-US" sz="1400" b="1" dirty="0" smtClean="0">
              <a:latin typeface="微软雅黑" panose="020B0503020204020204" pitchFamily="34" charset="-122"/>
              <a:ea typeface="微软雅黑" panose="020B0503020204020204" pitchFamily="34" charset="-122"/>
            </a:rPr>
            <a:t>要统筹核定基层医疗卫生机构的各项补偿资金，并建立与签约服务数量和质量相挂钩的机制。</a:t>
          </a:r>
          <a:endParaRPr lang="zh-CN" altLang="en-US" sz="1400" dirty="0"/>
        </a:p>
      </dgm:t>
    </dgm:pt>
    <dgm:pt modelId="{4297BEE5-733C-451E-8E00-68DF18D27B51}" type="parTrans" cxnId="{64732D36-1E20-4525-A5B2-6E1F19051F2A}">
      <dgm:prSet/>
      <dgm:spPr/>
      <dgm:t>
        <a:bodyPr/>
        <a:lstStyle/>
        <a:p>
          <a:endParaRPr lang="zh-CN" altLang="en-US" sz="1400"/>
        </a:p>
      </dgm:t>
    </dgm:pt>
    <dgm:pt modelId="{8A8B155C-99DA-4A48-8618-0E631659FE73}" type="sibTrans" cxnId="{64732D36-1E20-4525-A5B2-6E1F19051F2A}">
      <dgm:prSet/>
      <dgm:spPr/>
      <dgm:t>
        <a:bodyPr/>
        <a:lstStyle/>
        <a:p>
          <a:endParaRPr lang="zh-CN" altLang="en-US" sz="1400"/>
        </a:p>
      </dgm:t>
    </dgm:pt>
    <dgm:pt modelId="{453E5574-203F-4B83-9E60-C48C6604EA14}">
      <dgm:prSet phldrT="[文本]" custT="1"/>
      <dgm:spPr/>
      <dgm:t>
        <a:bodyPr/>
        <a:lstStyle/>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人力资源社会保障、卫生计生部门</a:t>
          </a:r>
          <a:r>
            <a:rPr lang="zh-CN" altLang="en-US" sz="1400" b="1" dirty="0" smtClean="0">
              <a:latin typeface="微软雅黑" panose="020B0503020204020204" pitchFamily="34" charset="-122"/>
              <a:ea typeface="微软雅黑" panose="020B0503020204020204" pitchFamily="34" charset="-122"/>
            </a:rPr>
            <a:t>要建立健全有利于分级诊疗和家庭医生签约服务的基本医疗保险支付政策、人事政策。</a:t>
          </a:r>
          <a:endParaRPr lang="zh-CN" altLang="en-US" sz="1400" dirty="0"/>
        </a:p>
      </dgm:t>
    </dgm:pt>
    <dgm:pt modelId="{5A0DCDF9-2B5C-421E-A96B-8E8A2E9D8E7E}" type="parTrans" cxnId="{6F531118-5321-4C89-9AF7-0C107A377934}">
      <dgm:prSet/>
      <dgm:spPr/>
      <dgm:t>
        <a:bodyPr/>
        <a:lstStyle/>
        <a:p>
          <a:endParaRPr lang="zh-CN" altLang="en-US" sz="1400"/>
        </a:p>
      </dgm:t>
    </dgm:pt>
    <dgm:pt modelId="{33E5B33A-AB8E-4A1D-BAB4-8EB32FF52492}" type="sibTrans" cxnId="{6F531118-5321-4C89-9AF7-0C107A377934}">
      <dgm:prSet/>
      <dgm:spPr/>
      <dgm:t>
        <a:bodyPr/>
        <a:lstStyle/>
        <a:p>
          <a:endParaRPr lang="zh-CN" altLang="en-US" sz="1400"/>
        </a:p>
      </dgm:t>
    </dgm:pt>
    <dgm:pt modelId="{2A20FEA3-2EA2-4A38-B300-526D5E3A1EDF}">
      <dgm:prSet phldrT="[文本]" custT="1"/>
      <dgm:spPr/>
      <dgm:t>
        <a:bodyPr/>
        <a:lstStyle/>
        <a:p>
          <a:r>
            <a:rPr lang="zh-CN" altLang="en-US" sz="14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卫生计生、中医药管理部门</a:t>
          </a:r>
          <a:r>
            <a:rPr lang="zh-CN" altLang="en-US" sz="1400" b="1" dirty="0" smtClean="0">
              <a:latin typeface="微软雅黑" panose="020B0503020204020204" pitchFamily="34" charset="-122"/>
              <a:ea typeface="微软雅黑" panose="020B0503020204020204" pitchFamily="34" charset="-122"/>
            </a:rPr>
            <a:t>要切实承担家庭医生签约服务工作的组织、协调职能，统一调配医疗卫生资源，加强对签约服务行为的监管。</a:t>
          </a:r>
          <a:endParaRPr lang="zh-CN" altLang="en-US" sz="1400" dirty="0"/>
        </a:p>
      </dgm:t>
    </dgm:pt>
    <dgm:pt modelId="{CF3D2E38-6153-4EBB-ACAE-297A2D3574E3}" type="parTrans" cxnId="{C4CBEE14-9543-402F-8465-0E13AA9CED90}">
      <dgm:prSet/>
      <dgm:spPr/>
      <dgm:t>
        <a:bodyPr/>
        <a:lstStyle/>
        <a:p>
          <a:endParaRPr lang="zh-CN" altLang="en-US" sz="1400"/>
        </a:p>
      </dgm:t>
    </dgm:pt>
    <dgm:pt modelId="{2B8B0CBE-CCE6-4130-ADFD-DBB50147EBD8}" type="sibTrans" cxnId="{C4CBEE14-9543-402F-8465-0E13AA9CED90}">
      <dgm:prSet/>
      <dgm:spPr/>
      <dgm:t>
        <a:bodyPr/>
        <a:lstStyle/>
        <a:p>
          <a:endParaRPr lang="zh-CN" altLang="en-US" sz="1400"/>
        </a:p>
      </dgm:t>
    </dgm:pt>
    <dgm:pt modelId="{ACE393EE-0402-4BB6-B23C-E5292A09747C}" type="pres">
      <dgm:prSet presAssocID="{FD001206-D359-49CC-B2FA-86F0741A724D}" presName="compositeShape" presStyleCnt="0">
        <dgm:presLayoutVars>
          <dgm:chMax val="7"/>
          <dgm:dir/>
          <dgm:resizeHandles val="exact"/>
        </dgm:presLayoutVars>
      </dgm:prSet>
      <dgm:spPr/>
      <dgm:t>
        <a:bodyPr/>
        <a:lstStyle/>
        <a:p>
          <a:endParaRPr lang="zh-CN" altLang="en-US"/>
        </a:p>
      </dgm:t>
    </dgm:pt>
    <dgm:pt modelId="{CA53B9CF-BE4E-43C8-85DB-05AE134FD975}" type="pres">
      <dgm:prSet presAssocID="{FD001206-D359-49CC-B2FA-86F0741A724D}" presName="wedge1" presStyleLbl="node1" presStyleIdx="0" presStyleCnt="5"/>
      <dgm:spPr/>
      <dgm:t>
        <a:bodyPr/>
        <a:lstStyle/>
        <a:p>
          <a:endParaRPr lang="zh-CN" altLang="en-US"/>
        </a:p>
      </dgm:t>
    </dgm:pt>
    <dgm:pt modelId="{120AE02A-05DD-4936-88CB-AFB67848585F}" type="pres">
      <dgm:prSet presAssocID="{FD001206-D359-49CC-B2FA-86F0741A724D}" presName="wedge1Tx" presStyleLbl="node1" presStyleIdx="0" presStyleCnt="5">
        <dgm:presLayoutVars>
          <dgm:chMax val="0"/>
          <dgm:chPref val="0"/>
          <dgm:bulletEnabled val="1"/>
        </dgm:presLayoutVars>
      </dgm:prSet>
      <dgm:spPr/>
      <dgm:t>
        <a:bodyPr/>
        <a:lstStyle/>
        <a:p>
          <a:endParaRPr lang="zh-CN" altLang="en-US"/>
        </a:p>
      </dgm:t>
    </dgm:pt>
    <dgm:pt modelId="{FA4AFF7E-3BFC-4047-A8A3-C64F973B87BE}" type="pres">
      <dgm:prSet presAssocID="{FD001206-D359-49CC-B2FA-86F0741A724D}" presName="wedge2" presStyleLbl="node1" presStyleIdx="1" presStyleCnt="5"/>
      <dgm:spPr/>
      <dgm:t>
        <a:bodyPr/>
        <a:lstStyle/>
        <a:p>
          <a:endParaRPr lang="zh-CN" altLang="en-US"/>
        </a:p>
      </dgm:t>
    </dgm:pt>
    <dgm:pt modelId="{D4593E6A-A160-4824-AA8D-C0C93CA80083}" type="pres">
      <dgm:prSet presAssocID="{FD001206-D359-49CC-B2FA-86F0741A724D}" presName="wedge2Tx" presStyleLbl="node1" presStyleIdx="1" presStyleCnt="5">
        <dgm:presLayoutVars>
          <dgm:chMax val="0"/>
          <dgm:chPref val="0"/>
          <dgm:bulletEnabled val="1"/>
        </dgm:presLayoutVars>
      </dgm:prSet>
      <dgm:spPr/>
      <dgm:t>
        <a:bodyPr/>
        <a:lstStyle/>
        <a:p>
          <a:endParaRPr lang="zh-CN" altLang="en-US"/>
        </a:p>
      </dgm:t>
    </dgm:pt>
    <dgm:pt modelId="{7415C1CC-70ED-47FF-A226-5A63C247A403}" type="pres">
      <dgm:prSet presAssocID="{FD001206-D359-49CC-B2FA-86F0741A724D}" presName="wedge3" presStyleLbl="node1" presStyleIdx="2" presStyleCnt="5"/>
      <dgm:spPr/>
      <dgm:t>
        <a:bodyPr/>
        <a:lstStyle/>
        <a:p>
          <a:endParaRPr lang="zh-CN" altLang="en-US"/>
        </a:p>
      </dgm:t>
    </dgm:pt>
    <dgm:pt modelId="{8FF5B260-5A8F-4FCA-A16B-42C8AE7537FC}" type="pres">
      <dgm:prSet presAssocID="{FD001206-D359-49CC-B2FA-86F0741A724D}" presName="wedge3Tx" presStyleLbl="node1" presStyleIdx="2" presStyleCnt="5">
        <dgm:presLayoutVars>
          <dgm:chMax val="0"/>
          <dgm:chPref val="0"/>
          <dgm:bulletEnabled val="1"/>
        </dgm:presLayoutVars>
      </dgm:prSet>
      <dgm:spPr/>
      <dgm:t>
        <a:bodyPr/>
        <a:lstStyle/>
        <a:p>
          <a:endParaRPr lang="zh-CN" altLang="en-US"/>
        </a:p>
      </dgm:t>
    </dgm:pt>
    <dgm:pt modelId="{E8DEC9B3-46F9-49CB-B72A-436BFAF54F52}" type="pres">
      <dgm:prSet presAssocID="{FD001206-D359-49CC-B2FA-86F0741A724D}" presName="wedge4" presStyleLbl="node1" presStyleIdx="3" presStyleCnt="5"/>
      <dgm:spPr/>
      <dgm:t>
        <a:bodyPr/>
        <a:lstStyle/>
        <a:p>
          <a:endParaRPr lang="zh-CN" altLang="en-US"/>
        </a:p>
      </dgm:t>
    </dgm:pt>
    <dgm:pt modelId="{20B4B0EA-DA51-4516-9742-055093F71058}" type="pres">
      <dgm:prSet presAssocID="{FD001206-D359-49CC-B2FA-86F0741A724D}" presName="wedge4Tx" presStyleLbl="node1" presStyleIdx="3" presStyleCnt="5">
        <dgm:presLayoutVars>
          <dgm:chMax val="0"/>
          <dgm:chPref val="0"/>
          <dgm:bulletEnabled val="1"/>
        </dgm:presLayoutVars>
      </dgm:prSet>
      <dgm:spPr/>
      <dgm:t>
        <a:bodyPr/>
        <a:lstStyle/>
        <a:p>
          <a:endParaRPr lang="zh-CN" altLang="en-US"/>
        </a:p>
      </dgm:t>
    </dgm:pt>
    <dgm:pt modelId="{55E8BAD8-9223-44A3-AF3E-2E191FDD563A}" type="pres">
      <dgm:prSet presAssocID="{FD001206-D359-49CC-B2FA-86F0741A724D}" presName="wedge5" presStyleLbl="node1" presStyleIdx="4" presStyleCnt="5"/>
      <dgm:spPr/>
      <dgm:t>
        <a:bodyPr/>
        <a:lstStyle/>
        <a:p>
          <a:endParaRPr lang="zh-CN" altLang="en-US"/>
        </a:p>
      </dgm:t>
    </dgm:pt>
    <dgm:pt modelId="{1EE1855F-CD86-47D2-9D61-BAF384CD23CA}" type="pres">
      <dgm:prSet presAssocID="{FD001206-D359-49CC-B2FA-86F0741A724D}" presName="wedge5Tx" presStyleLbl="node1" presStyleIdx="4" presStyleCnt="5">
        <dgm:presLayoutVars>
          <dgm:chMax val="0"/>
          <dgm:chPref val="0"/>
          <dgm:bulletEnabled val="1"/>
        </dgm:presLayoutVars>
      </dgm:prSet>
      <dgm:spPr/>
      <dgm:t>
        <a:bodyPr/>
        <a:lstStyle/>
        <a:p>
          <a:endParaRPr lang="zh-CN" altLang="en-US"/>
        </a:p>
      </dgm:t>
    </dgm:pt>
  </dgm:ptLst>
  <dgm:cxnLst>
    <dgm:cxn modelId="{6F531118-5321-4C89-9AF7-0C107A377934}" srcId="{FD001206-D359-49CC-B2FA-86F0741A724D}" destId="{453E5574-203F-4B83-9E60-C48C6604EA14}" srcOrd="3" destOrd="0" parTransId="{5A0DCDF9-2B5C-421E-A96B-8E8A2E9D8E7E}" sibTransId="{33E5B33A-AB8E-4A1D-BAB4-8EB32FF52492}"/>
    <dgm:cxn modelId="{85091E23-A9FF-4D1C-9C02-3296340F3965}" type="presOf" srcId="{10AE1292-9D6A-400F-995D-CA9839295C89}" destId="{D4593E6A-A160-4824-AA8D-C0C93CA80083}" srcOrd="1" destOrd="0" presId="urn:microsoft.com/office/officeart/2005/8/layout/chart3"/>
    <dgm:cxn modelId="{9B031886-E3B3-41E5-A9CF-429B58B0B6CA}" type="presOf" srcId="{FD001206-D359-49CC-B2FA-86F0741A724D}" destId="{ACE393EE-0402-4BB6-B23C-E5292A09747C}" srcOrd="0" destOrd="0" presId="urn:microsoft.com/office/officeart/2005/8/layout/chart3"/>
    <dgm:cxn modelId="{299EFD60-16B7-4930-8D06-D8687F3CAAC4}" type="presOf" srcId="{464A18E5-5C4F-4803-869C-112F368935D4}" destId="{8FF5B260-5A8F-4FCA-A16B-42C8AE7537FC}" srcOrd="1" destOrd="0" presId="urn:microsoft.com/office/officeart/2005/8/layout/chart3"/>
    <dgm:cxn modelId="{18A37AEC-E05F-4635-8C2D-ACBFD30D8CC6}" type="presOf" srcId="{2A20FEA3-2EA2-4A38-B300-526D5E3A1EDF}" destId="{55E8BAD8-9223-44A3-AF3E-2E191FDD563A}" srcOrd="0" destOrd="0" presId="urn:microsoft.com/office/officeart/2005/8/layout/chart3"/>
    <dgm:cxn modelId="{C5E46C25-17F0-4080-A279-CAA1EA25CEA8}" type="presOf" srcId="{464A18E5-5C4F-4803-869C-112F368935D4}" destId="{7415C1CC-70ED-47FF-A226-5A63C247A403}" srcOrd="0" destOrd="0" presId="urn:microsoft.com/office/officeart/2005/8/layout/chart3"/>
    <dgm:cxn modelId="{2656AD80-F8D6-480A-835A-9F77FFB658AB}" type="presOf" srcId="{453E5574-203F-4B83-9E60-C48C6604EA14}" destId="{E8DEC9B3-46F9-49CB-B72A-436BFAF54F52}" srcOrd="0" destOrd="0" presId="urn:microsoft.com/office/officeart/2005/8/layout/chart3"/>
    <dgm:cxn modelId="{15213CE7-DD06-465D-ACF5-24F695A7AD8E}" type="presOf" srcId="{453E5574-203F-4B83-9E60-C48C6604EA14}" destId="{20B4B0EA-DA51-4516-9742-055093F71058}" srcOrd="1" destOrd="0" presId="urn:microsoft.com/office/officeart/2005/8/layout/chart3"/>
    <dgm:cxn modelId="{C4CBEE14-9543-402F-8465-0E13AA9CED90}" srcId="{FD001206-D359-49CC-B2FA-86F0741A724D}" destId="{2A20FEA3-2EA2-4A38-B300-526D5E3A1EDF}" srcOrd="4" destOrd="0" parTransId="{CF3D2E38-6153-4EBB-ACAE-297A2D3574E3}" sibTransId="{2B8B0CBE-CCE6-4130-ADFD-DBB50147EBD8}"/>
    <dgm:cxn modelId="{64732D36-1E20-4525-A5B2-6E1F19051F2A}" srcId="{FD001206-D359-49CC-B2FA-86F0741A724D}" destId="{464A18E5-5C4F-4803-869C-112F368935D4}" srcOrd="2" destOrd="0" parTransId="{4297BEE5-733C-451E-8E00-68DF18D27B51}" sibTransId="{8A8B155C-99DA-4A48-8618-0E631659FE73}"/>
    <dgm:cxn modelId="{6B945123-C23D-4E15-AEA8-51A8DC19DAE7}" type="presOf" srcId="{59356230-7358-472A-AA4F-D39A3116D855}" destId="{120AE02A-05DD-4936-88CB-AFB67848585F}" srcOrd="1" destOrd="0" presId="urn:microsoft.com/office/officeart/2005/8/layout/chart3"/>
    <dgm:cxn modelId="{16CEBA19-8419-40D1-A87F-D6B22DF44C13}" srcId="{FD001206-D359-49CC-B2FA-86F0741A724D}" destId="{59356230-7358-472A-AA4F-D39A3116D855}" srcOrd="0" destOrd="0" parTransId="{AE64235C-2329-4DF7-B621-7A973C3847D8}" sibTransId="{400BFA25-00EB-4E36-B7C4-F6569939D697}"/>
    <dgm:cxn modelId="{186AC607-C82D-4D05-9C4F-CC97913C070B}" srcId="{FD001206-D359-49CC-B2FA-86F0741A724D}" destId="{10AE1292-9D6A-400F-995D-CA9839295C89}" srcOrd="1" destOrd="0" parTransId="{33ED3A06-3889-4010-A76E-A1F341B78185}" sibTransId="{3B9E556D-B430-4E76-BBBA-0C728BAD47AA}"/>
    <dgm:cxn modelId="{5F5BBEB7-F964-4ACA-B1B9-7A8E0945E979}" type="presOf" srcId="{10AE1292-9D6A-400F-995D-CA9839295C89}" destId="{FA4AFF7E-3BFC-4047-A8A3-C64F973B87BE}" srcOrd="0" destOrd="0" presId="urn:microsoft.com/office/officeart/2005/8/layout/chart3"/>
    <dgm:cxn modelId="{0359EA01-1E3D-4FC0-ACEC-F0B48B398519}" type="presOf" srcId="{2A20FEA3-2EA2-4A38-B300-526D5E3A1EDF}" destId="{1EE1855F-CD86-47D2-9D61-BAF384CD23CA}" srcOrd="1" destOrd="0" presId="urn:microsoft.com/office/officeart/2005/8/layout/chart3"/>
    <dgm:cxn modelId="{87CA9D15-9685-491D-A9D4-7B0F6CE0805C}" type="presOf" srcId="{59356230-7358-472A-AA4F-D39A3116D855}" destId="{CA53B9CF-BE4E-43C8-85DB-05AE134FD975}" srcOrd="0" destOrd="0" presId="urn:microsoft.com/office/officeart/2005/8/layout/chart3"/>
    <dgm:cxn modelId="{39A6D175-C174-4323-BA68-76A7F9289BF1}" type="presParOf" srcId="{ACE393EE-0402-4BB6-B23C-E5292A09747C}" destId="{CA53B9CF-BE4E-43C8-85DB-05AE134FD975}" srcOrd="0" destOrd="0" presId="urn:microsoft.com/office/officeart/2005/8/layout/chart3"/>
    <dgm:cxn modelId="{C0BEDFA6-D63E-4DB6-AC87-55A27C191F0D}" type="presParOf" srcId="{ACE393EE-0402-4BB6-B23C-E5292A09747C}" destId="{120AE02A-05DD-4936-88CB-AFB67848585F}" srcOrd="1" destOrd="0" presId="urn:microsoft.com/office/officeart/2005/8/layout/chart3"/>
    <dgm:cxn modelId="{490AA047-05A9-450F-BA82-0E9FACD72B01}" type="presParOf" srcId="{ACE393EE-0402-4BB6-B23C-E5292A09747C}" destId="{FA4AFF7E-3BFC-4047-A8A3-C64F973B87BE}" srcOrd="2" destOrd="0" presId="urn:microsoft.com/office/officeart/2005/8/layout/chart3"/>
    <dgm:cxn modelId="{C890E8C6-3E39-4403-B749-D2D5B773E022}" type="presParOf" srcId="{ACE393EE-0402-4BB6-B23C-E5292A09747C}" destId="{D4593E6A-A160-4824-AA8D-C0C93CA80083}" srcOrd="3" destOrd="0" presId="urn:microsoft.com/office/officeart/2005/8/layout/chart3"/>
    <dgm:cxn modelId="{E83AE568-93D9-4A14-AB0E-3A2D2B0F9DD3}" type="presParOf" srcId="{ACE393EE-0402-4BB6-B23C-E5292A09747C}" destId="{7415C1CC-70ED-47FF-A226-5A63C247A403}" srcOrd="4" destOrd="0" presId="urn:microsoft.com/office/officeart/2005/8/layout/chart3"/>
    <dgm:cxn modelId="{CC488FA5-E2B9-42E1-A4DC-CC841C0E9A12}" type="presParOf" srcId="{ACE393EE-0402-4BB6-B23C-E5292A09747C}" destId="{8FF5B260-5A8F-4FCA-A16B-42C8AE7537FC}" srcOrd="5" destOrd="0" presId="urn:microsoft.com/office/officeart/2005/8/layout/chart3"/>
    <dgm:cxn modelId="{07D058BC-3C2A-4729-8050-808F9D240010}" type="presParOf" srcId="{ACE393EE-0402-4BB6-B23C-E5292A09747C}" destId="{E8DEC9B3-46F9-49CB-B72A-436BFAF54F52}" srcOrd="6" destOrd="0" presId="urn:microsoft.com/office/officeart/2005/8/layout/chart3"/>
    <dgm:cxn modelId="{23E83CB2-177C-4198-8331-D86FF9B73220}" type="presParOf" srcId="{ACE393EE-0402-4BB6-B23C-E5292A09747C}" destId="{20B4B0EA-DA51-4516-9742-055093F71058}" srcOrd="7" destOrd="0" presId="urn:microsoft.com/office/officeart/2005/8/layout/chart3"/>
    <dgm:cxn modelId="{FE1848A1-27A9-4CDB-A6A2-4A4AF3979D8E}" type="presParOf" srcId="{ACE393EE-0402-4BB6-B23C-E5292A09747C}" destId="{55E8BAD8-9223-44A3-AF3E-2E191FDD563A}" srcOrd="8" destOrd="0" presId="urn:microsoft.com/office/officeart/2005/8/layout/chart3"/>
    <dgm:cxn modelId="{E1FEC467-2699-42A2-AD81-C58CFCE082EE}" type="presParOf" srcId="{ACE393EE-0402-4BB6-B23C-E5292A09747C}" destId="{1EE1855F-CD86-47D2-9D61-BAF384CD23CA}" srcOrd="9" destOrd="0" presId="urn:microsoft.com/office/officeart/2005/8/layout/chart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6#1">
  <dgm:title val=""/>
  <dgm:desc val=""/>
  <dgm:catLst>
    <dgm:cat type="3D" pri="11600"/>
  </dgm:catLst>
  <dgm:scene3d>
    <a:camera prst="perspectiveRelaxedModerately" zoom="92000"/>
    <a:lightRig rig="balanced" dir="t">
      <a:rot lat="0" lon="0" rev="12700000"/>
    </a:lightRig>
  </dgm:scene3d>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E3E97C-EC1B-4D38-AD27-51B173245CF8}" type="datetimeFigureOut">
              <a:rPr lang="zh-CN" altLang="en-US" smtClean="0"/>
              <a:pPr/>
              <a:t>2017/7/14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E918A8-E595-41D1-B026-5EA703E8D486}" type="slidenum">
              <a:rPr lang="zh-CN" altLang="en-US" smtClean="0"/>
              <a:pPr/>
              <a:t>‹#›</a:t>
            </a:fld>
            <a:endParaRPr lang="zh-CN" altLang="en-US"/>
          </a:p>
        </p:txBody>
      </p:sp>
    </p:spTree>
    <p:extLst>
      <p:ext uri="{BB962C8B-B14F-4D97-AF65-F5344CB8AC3E}">
        <p14:creationId xmlns="" xmlns:p14="http://schemas.microsoft.com/office/powerpoint/2010/main" val="42473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3EF8643-BDCF-4B24-906A-26FC2D132DC2}" type="datetimeFigureOut">
              <a:rPr lang="zh-CN" altLang="en-US"/>
              <a:pPr>
                <a:defRPr/>
              </a:pPr>
              <a:t>2017/7/14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A3F3A73-2A91-4722-A8AB-2628FDDBC1EA}" type="slidenum">
              <a:rPr lang="zh-CN" altLang="en-US"/>
              <a:pPr>
                <a:defRPr/>
              </a:pPr>
              <a:t>‹#›</a:t>
            </a:fld>
            <a:endParaRPr lang="zh-CN" altLang="en-US"/>
          </a:p>
        </p:txBody>
      </p:sp>
    </p:spTree>
    <p:extLst>
      <p:ext uri="{BB962C8B-B14F-4D97-AF65-F5344CB8AC3E}">
        <p14:creationId xmlns="" xmlns:p14="http://schemas.microsoft.com/office/powerpoint/2010/main" val="1033448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4</a:t>
            </a:fld>
            <a:endParaRPr lang="zh-CN" altLang="en-US"/>
          </a:p>
        </p:txBody>
      </p:sp>
    </p:spTree>
    <p:extLst>
      <p:ext uri="{BB962C8B-B14F-4D97-AF65-F5344CB8AC3E}">
        <p14:creationId xmlns="" xmlns:p14="http://schemas.microsoft.com/office/powerpoint/2010/main" val="288227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顺序</a:t>
            </a:r>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49</a:t>
            </a:fld>
            <a:endParaRPr lang="zh-CN" altLang="en-US"/>
          </a:p>
        </p:txBody>
      </p:sp>
    </p:spTree>
    <p:extLst>
      <p:ext uri="{BB962C8B-B14F-4D97-AF65-F5344CB8AC3E}">
        <p14:creationId xmlns="" xmlns:p14="http://schemas.microsoft.com/office/powerpoint/2010/main" val="1922602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56</a:t>
            </a:fld>
            <a:endParaRPr lang="zh-CN" altLang="en-US"/>
          </a:p>
        </p:txBody>
      </p:sp>
    </p:spTree>
    <p:extLst>
      <p:ext uri="{BB962C8B-B14F-4D97-AF65-F5344CB8AC3E}">
        <p14:creationId xmlns="" xmlns:p14="http://schemas.microsoft.com/office/powerpoint/2010/main" val="61196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17</a:t>
            </a:fld>
            <a:endParaRPr lang="zh-CN" altLang="en-US"/>
          </a:p>
        </p:txBody>
      </p:sp>
    </p:spTree>
    <p:extLst>
      <p:ext uri="{BB962C8B-B14F-4D97-AF65-F5344CB8AC3E}">
        <p14:creationId xmlns="" xmlns:p14="http://schemas.microsoft.com/office/powerpoint/2010/main" val="391559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22</a:t>
            </a:fld>
            <a:endParaRPr lang="zh-CN" altLang="en-US"/>
          </a:p>
        </p:txBody>
      </p:sp>
    </p:spTree>
    <p:extLst>
      <p:ext uri="{BB962C8B-B14F-4D97-AF65-F5344CB8AC3E}">
        <p14:creationId xmlns="" xmlns:p14="http://schemas.microsoft.com/office/powerpoint/2010/main" val="124182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25</a:t>
            </a:fld>
            <a:endParaRPr lang="zh-CN" altLang="en-US"/>
          </a:p>
        </p:txBody>
      </p:sp>
    </p:spTree>
    <p:extLst>
      <p:ext uri="{BB962C8B-B14F-4D97-AF65-F5344CB8AC3E}">
        <p14:creationId xmlns="" xmlns:p14="http://schemas.microsoft.com/office/powerpoint/2010/main" val="232795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31</a:t>
            </a:fld>
            <a:endParaRPr lang="zh-CN" altLang="en-US"/>
          </a:p>
        </p:txBody>
      </p:sp>
    </p:spTree>
    <p:extLst>
      <p:ext uri="{BB962C8B-B14F-4D97-AF65-F5344CB8AC3E}">
        <p14:creationId xmlns="" xmlns:p14="http://schemas.microsoft.com/office/powerpoint/2010/main" val="189565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34</a:t>
            </a:fld>
            <a:endParaRPr lang="zh-CN" altLang="en-US"/>
          </a:p>
        </p:txBody>
      </p:sp>
    </p:spTree>
    <p:extLst>
      <p:ext uri="{BB962C8B-B14F-4D97-AF65-F5344CB8AC3E}">
        <p14:creationId xmlns="" xmlns:p14="http://schemas.microsoft.com/office/powerpoint/2010/main" val="80801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35</a:t>
            </a:fld>
            <a:endParaRPr lang="zh-CN" altLang="en-US"/>
          </a:p>
        </p:txBody>
      </p:sp>
    </p:spTree>
    <p:extLst>
      <p:ext uri="{BB962C8B-B14F-4D97-AF65-F5344CB8AC3E}">
        <p14:creationId xmlns="" xmlns:p14="http://schemas.microsoft.com/office/powerpoint/2010/main" val="80801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42</a:t>
            </a:fld>
            <a:endParaRPr lang="zh-CN" altLang="en-US"/>
          </a:p>
        </p:txBody>
      </p:sp>
    </p:spTree>
    <p:extLst>
      <p:ext uri="{BB962C8B-B14F-4D97-AF65-F5344CB8AC3E}">
        <p14:creationId xmlns="" xmlns:p14="http://schemas.microsoft.com/office/powerpoint/2010/main" val="301437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3F3A73-2A91-4722-A8AB-2628FDDBC1EA}" type="slidenum">
              <a:rPr lang="zh-CN" altLang="en-US" smtClean="0"/>
              <a:pPr>
                <a:defRPr/>
              </a:pPr>
              <a:t>46</a:t>
            </a:fld>
            <a:endParaRPr lang="zh-CN" altLang="en-US"/>
          </a:p>
        </p:txBody>
      </p:sp>
    </p:spTree>
    <p:extLst>
      <p:ext uri="{BB962C8B-B14F-4D97-AF65-F5344CB8AC3E}">
        <p14:creationId xmlns="" xmlns:p14="http://schemas.microsoft.com/office/powerpoint/2010/main" val="2696780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0 60000 65536"/>
              <a:gd name="T13" fmla="*/ 0 60000 65536"/>
              <a:gd name="T14" fmla="*/ 0 60000 65536"/>
              <a:gd name="T15" fmla="*/ 0 60000 65536"/>
              <a:gd name="T16" fmla="*/ 0 60000 65536"/>
              <a:gd name="T17" fmla="*/ 0 60000 65536"/>
              <a:gd name="T18" fmla="*/ 3163 w 1000"/>
              <a:gd name="T19" fmla="*/ 3163 h 1000"/>
              <a:gd name="T20" fmla="*/ 18437 w 1000"/>
              <a:gd name="T21" fmla="*/ 18437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miter lim="800000"/>
          </a:ln>
        </p:spPr>
        <p:txBody>
          <a:bodyPr/>
          <a:lstStyle/>
          <a:p>
            <a:pPr>
              <a:defRPr/>
            </a:pPr>
            <a:endParaRPr lang="zh-CN" altLang="en-US"/>
          </a:p>
        </p:txBody>
      </p:sp>
      <p:sp>
        <p:nvSpPr>
          <p:cNvPr id="2050" name="Rectangle 2"/>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smtClean="0"/>
              <a:t>单击此处编辑母版标题样式</a:t>
            </a:r>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zh-CN" altLang="en-US" noProof="0" smtClean="0"/>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fontAlgn="auto">
              <a:spcBef>
                <a:spcPts val="0"/>
              </a:spcBef>
              <a:spcAft>
                <a:spcPts val="0"/>
              </a:spcAft>
              <a:defRPr/>
            </a:lvl1pPr>
          </a:lstStyle>
          <a:p>
            <a:pPr>
              <a:defRPr/>
            </a:pPr>
            <a:fld id="{92EEF939-7F47-4C1E-8CA7-CC8F97BF90EC}"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3CDA8433-7E76-44C7-98B3-37CE9A92162C}"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4A3ACB56-C253-4A0E-A544-8ABA745747AC}"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bwMode="gray">
      <p:bgPr>
        <a:solidFill>
          <a:schemeClr val="bg1"/>
        </a:solidFill>
        <a:effectLst/>
      </p:bgPr>
    </p:bg>
    <p:spTree>
      <p:nvGrpSpPr>
        <p:cNvPr id="1" name=""/>
        <p:cNvGrpSpPr/>
        <p:nvPr/>
      </p:nvGrpSpPr>
      <p:grpSpPr>
        <a:xfrm>
          <a:off x="0" y="0"/>
          <a:ext cx="0" cy="0"/>
          <a:chOff x="0" y="0"/>
          <a:chExt cx="0" cy="0"/>
        </a:xfrm>
      </p:grpSpPr>
      <p:sp>
        <p:nvSpPr>
          <p:cNvPr id="4" name="Rectangle 1642"/>
          <p:cNvSpPr>
            <a:spLocks noChangeArrowheads="1"/>
          </p:cNvSpPr>
          <p:nvPr/>
        </p:nvSpPr>
        <p:spPr bwMode="gray">
          <a:xfrm>
            <a:off x="3071813" y="0"/>
            <a:ext cx="1417637" cy="6858000"/>
          </a:xfrm>
          <a:prstGeom prst="rect">
            <a:avLst/>
          </a:prstGeom>
          <a:solidFill>
            <a:schemeClr val="accent2">
              <a:alpha val="70195"/>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5" name="Rectangle 1634"/>
          <p:cNvSpPr>
            <a:spLocks noChangeArrowheads="1"/>
          </p:cNvSpPr>
          <p:nvPr/>
        </p:nvSpPr>
        <p:spPr bwMode="gray">
          <a:xfrm>
            <a:off x="0" y="0"/>
            <a:ext cx="3152775" cy="6858000"/>
          </a:xfrm>
          <a:prstGeom prst="rect">
            <a:avLst/>
          </a:prstGeom>
          <a:gradFill rotWithShape="1">
            <a:gsLst>
              <a:gs pos="0">
                <a:schemeClr val="accent2"/>
              </a:gs>
              <a:gs pos="100000">
                <a:schemeClr val="accent2">
                  <a:gamma/>
                  <a:shade val="85882"/>
                  <a:invGamma/>
                </a:schemeClr>
              </a:gs>
            </a:gsLst>
            <a:lin ang="5400000" scaled="1"/>
          </a:gradFill>
          <a:ln>
            <a:noFill/>
          </a:ln>
          <a:effectLst/>
        </p:spPr>
        <p:txBody>
          <a:bodyPr wrap="none" anchor="ctr"/>
          <a:lstStyle/>
          <a:p>
            <a:pPr algn="ctr">
              <a:defRPr/>
            </a:pPr>
            <a:endParaRPr lang="zh-CN" altLang="en-US" b="1">
              <a:solidFill>
                <a:srgbClr val="30311D"/>
              </a:solidFill>
              <a:latin typeface="Arial"/>
              <a:ea typeface="+mn-ea"/>
            </a:endParaRPr>
          </a:p>
        </p:txBody>
      </p:sp>
      <p:sp>
        <p:nvSpPr>
          <p:cNvPr id="6" name="Rectangle 1596"/>
          <p:cNvSpPr>
            <a:spLocks noChangeArrowheads="1"/>
          </p:cNvSpPr>
          <p:nvPr/>
        </p:nvSpPr>
        <p:spPr bwMode="gray">
          <a:xfrm>
            <a:off x="6902450" y="-11113"/>
            <a:ext cx="303213" cy="6858001"/>
          </a:xfrm>
          <a:prstGeom prst="rect">
            <a:avLst/>
          </a:prstGeom>
          <a:solidFill>
            <a:schemeClr val="accent2">
              <a:alpha val="30196"/>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7" name="Rectangle 1597"/>
          <p:cNvSpPr>
            <a:spLocks noChangeArrowheads="1"/>
          </p:cNvSpPr>
          <p:nvPr/>
        </p:nvSpPr>
        <p:spPr bwMode="gray">
          <a:xfrm>
            <a:off x="7158038" y="12700"/>
            <a:ext cx="227012" cy="6858000"/>
          </a:xfrm>
          <a:prstGeom prst="rect">
            <a:avLst/>
          </a:prstGeom>
          <a:solidFill>
            <a:schemeClr val="accent2">
              <a:alpha val="20000"/>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8" name="Rectangle 1592"/>
          <p:cNvSpPr>
            <a:spLocks noChangeArrowheads="1"/>
          </p:cNvSpPr>
          <p:nvPr/>
        </p:nvSpPr>
        <p:spPr bwMode="gray">
          <a:xfrm>
            <a:off x="4375150" y="0"/>
            <a:ext cx="1060450" cy="6858000"/>
          </a:xfrm>
          <a:prstGeom prst="rect">
            <a:avLst/>
          </a:prstGeom>
          <a:solidFill>
            <a:schemeClr val="accent2">
              <a:alpha val="63921"/>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9" name="Rectangle 1593"/>
          <p:cNvSpPr>
            <a:spLocks noChangeArrowheads="1"/>
          </p:cNvSpPr>
          <p:nvPr/>
        </p:nvSpPr>
        <p:spPr bwMode="gray">
          <a:xfrm>
            <a:off x="5359400" y="-17463"/>
            <a:ext cx="728663" cy="6938963"/>
          </a:xfrm>
          <a:prstGeom prst="rect">
            <a:avLst/>
          </a:prstGeom>
          <a:solidFill>
            <a:schemeClr val="accent2">
              <a:alpha val="54117"/>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0" name="Rectangle 1594"/>
          <p:cNvSpPr>
            <a:spLocks noChangeArrowheads="1"/>
          </p:cNvSpPr>
          <p:nvPr/>
        </p:nvSpPr>
        <p:spPr bwMode="gray">
          <a:xfrm>
            <a:off x="6018213" y="-19050"/>
            <a:ext cx="547687" cy="6938963"/>
          </a:xfrm>
          <a:prstGeom prst="rect">
            <a:avLst/>
          </a:prstGeom>
          <a:solidFill>
            <a:schemeClr val="accent2">
              <a:alpha val="47058"/>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1" name="Rectangle 1595"/>
          <p:cNvSpPr>
            <a:spLocks noChangeArrowheads="1"/>
          </p:cNvSpPr>
          <p:nvPr/>
        </p:nvSpPr>
        <p:spPr bwMode="gray">
          <a:xfrm>
            <a:off x="6505575" y="0"/>
            <a:ext cx="446088" cy="6858000"/>
          </a:xfrm>
          <a:prstGeom prst="rect">
            <a:avLst/>
          </a:prstGeom>
          <a:solidFill>
            <a:schemeClr val="accent2">
              <a:alpha val="36862"/>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2" name="Rectangle 1622"/>
          <p:cNvSpPr>
            <a:spLocks noChangeArrowheads="1"/>
          </p:cNvSpPr>
          <p:nvPr/>
        </p:nvSpPr>
        <p:spPr bwMode="gray">
          <a:xfrm>
            <a:off x="7339013" y="52388"/>
            <a:ext cx="136525" cy="6858000"/>
          </a:xfrm>
          <a:prstGeom prst="rect">
            <a:avLst/>
          </a:prstGeom>
          <a:solidFill>
            <a:schemeClr val="accent2">
              <a:alpha val="14902"/>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3" name="Rectangle 1623"/>
          <p:cNvSpPr>
            <a:spLocks noChangeArrowheads="1"/>
          </p:cNvSpPr>
          <p:nvPr/>
        </p:nvSpPr>
        <p:spPr bwMode="gray">
          <a:xfrm>
            <a:off x="8366125" y="20638"/>
            <a:ext cx="344488" cy="6858000"/>
          </a:xfrm>
          <a:prstGeom prst="rect">
            <a:avLst/>
          </a:prstGeom>
          <a:solidFill>
            <a:schemeClr val="accent2">
              <a:alpha val="23137"/>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4" name="Rectangle 1624"/>
          <p:cNvSpPr>
            <a:spLocks noChangeArrowheads="1"/>
          </p:cNvSpPr>
          <p:nvPr/>
        </p:nvSpPr>
        <p:spPr bwMode="gray">
          <a:xfrm>
            <a:off x="8664575" y="0"/>
            <a:ext cx="474663" cy="6858000"/>
          </a:xfrm>
          <a:prstGeom prst="rect">
            <a:avLst/>
          </a:prstGeom>
          <a:solidFill>
            <a:schemeClr val="accent2">
              <a:alpha val="27843"/>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5" name="Text Box 1613"/>
          <p:cNvSpPr txBox="1">
            <a:spLocks noChangeArrowheads="1"/>
          </p:cNvSpPr>
          <p:nvPr/>
        </p:nvSpPr>
        <p:spPr bwMode="gray">
          <a:xfrm>
            <a:off x="76200" y="6477000"/>
            <a:ext cx="1608138" cy="244475"/>
          </a:xfrm>
          <a:prstGeom prst="rect">
            <a:avLst/>
          </a:prstGeom>
          <a:noFill/>
          <a:ln w="9525">
            <a:noFill/>
            <a:miter lim="800000"/>
          </a:ln>
          <a:effectLst/>
        </p:spPr>
        <p:txBody>
          <a:bodyPr>
            <a:spAutoFit/>
          </a:bodyPr>
          <a:lstStyle/>
          <a:p>
            <a:pPr algn="r">
              <a:spcBef>
                <a:spcPct val="50000"/>
              </a:spcBef>
              <a:defRPr/>
            </a:pPr>
            <a:r>
              <a:rPr lang="en-US" altLang="zh-CN" sz="1000" b="1">
                <a:solidFill>
                  <a:srgbClr val="F8F8F8"/>
                </a:solidFill>
                <a:latin typeface="Arial" charset="0"/>
              </a:rPr>
              <a:t>www.themegallery.com</a:t>
            </a:r>
          </a:p>
        </p:txBody>
      </p:sp>
      <p:sp>
        <p:nvSpPr>
          <p:cNvPr id="16" name="Text Box 1612"/>
          <p:cNvSpPr txBox="1">
            <a:spLocks noChangeArrowheads="1"/>
          </p:cNvSpPr>
          <p:nvPr/>
        </p:nvSpPr>
        <p:spPr bwMode="gray">
          <a:xfrm>
            <a:off x="276225" y="6007100"/>
            <a:ext cx="1169988" cy="457200"/>
          </a:xfrm>
          <a:prstGeom prst="rect">
            <a:avLst/>
          </a:prstGeom>
          <a:noFill/>
          <a:ln w="28575" algn="ctr">
            <a:noFill/>
            <a:miter lim="800000"/>
          </a:ln>
          <a:effectLst/>
        </p:spPr>
        <p:txBody>
          <a:bodyPr>
            <a:spAutoFit/>
          </a:bodyPr>
          <a:lstStyle/>
          <a:p>
            <a:pPr algn="ctr">
              <a:spcBef>
                <a:spcPct val="50000"/>
              </a:spcBef>
              <a:defRPr/>
            </a:pPr>
            <a:r>
              <a:rPr lang="en-US" altLang="zh-CN" sz="2400" b="1">
                <a:solidFill>
                  <a:srgbClr val="FFFFFF"/>
                </a:solidFill>
              </a:rPr>
              <a:t>LOGO</a:t>
            </a:r>
          </a:p>
        </p:txBody>
      </p:sp>
      <p:sp>
        <p:nvSpPr>
          <p:cNvPr id="17" name="Rectangle 1643"/>
          <p:cNvSpPr>
            <a:spLocks noChangeArrowheads="1"/>
          </p:cNvSpPr>
          <p:nvPr/>
        </p:nvSpPr>
        <p:spPr bwMode="gray">
          <a:xfrm>
            <a:off x="7953375" y="4763"/>
            <a:ext cx="136525" cy="6858000"/>
          </a:xfrm>
          <a:prstGeom prst="rect">
            <a:avLst/>
          </a:prstGeom>
          <a:solidFill>
            <a:schemeClr val="accent2">
              <a:alpha val="5882"/>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8" name="Rectangle 1644"/>
          <p:cNvSpPr>
            <a:spLocks noChangeArrowheads="1"/>
          </p:cNvSpPr>
          <p:nvPr/>
        </p:nvSpPr>
        <p:spPr bwMode="gray">
          <a:xfrm>
            <a:off x="8045450" y="4763"/>
            <a:ext cx="168275" cy="6858000"/>
          </a:xfrm>
          <a:prstGeom prst="rect">
            <a:avLst/>
          </a:prstGeom>
          <a:solidFill>
            <a:schemeClr val="accent2">
              <a:alpha val="12157"/>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9" name="Rectangle 1645"/>
          <p:cNvSpPr>
            <a:spLocks noChangeArrowheads="1"/>
          </p:cNvSpPr>
          <p:nvPr/>
        </p:nvSpPr>
        <p:spPr bwMode="gray">
          <a:xfrm>
            <a:off x="8177213" y="-11113"/>
            <a:ext cx="230187" cy="6858001"/>
          </a:xfrm>
          <a:prstGeom prst="rect">
            <a:avLst/>
          </a:prstGeom>
          <a:solidFill>
            <a:schemeClr val="accent2">
              <a:alpha val="18039"/>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436847" name="Rectangle 1647"/>
          <p:cNvSpPr>
            <a:spLocks noGrp="1" noChangeArrowheads="1"/>
          </p:cNvSpPr>
          <p:nvPr>
            <p:ph type="ctrTitle" sz="quarter"/>
          </p:nvPr>
        </p:nvSpPr>
        <p:spPr bwMode="gray">
          <a:xfrm>
            <a:off x="3802063" y="1314450"/>
            <a:ext cx="5105400" cy="1470025"/>
          </a:xfrm>
        </p:spPr>
        <p:txBody>
          <a:bodyPr/>
          <a:lstStyle>
            <a:lvl1pPr algn="ctr">
              <a:defRPr sz="4400"/>
            </a:lvl1pPr>
          </a:lstStyle>
          <a:p>
            <a:pPr lvl="0"/>
            <a:r>
              <a:rPr lang="zh-CN" altLang="en-US" noProof="0" smtClean="0"/>
              <a:t>单击此处编辑母版标题样式</a:t>
            </a:r>
            <a:endParaRPr lang="en-US" altLang="zh-CN" noProof="0" smtClean="0"/>
          </a:p>
        </p:txBody>
      </p:sp>
      <p:sp>
        <p:nvSpPr>
          <p:cNvPr id="436848" name="Rectangle 1648"/>
          <p:cNvSpPr>
            <a:spLocks noGrp="1" noChangeArrowheads="1"/>
          </p:cNvSpPr>
          <p:nvPr>
            <p:ph type="subTitle" sz="quarter" idx="1"/>
          </p:nvPr>
        </p:nvSpPr>
        <p:spPr bwMode="gray">
          <a:xfrm>
            <a:off x="3810000" y="2762250"/>
            <a:ext cx="5151438" cy="757238"/>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endParaRPr lang="en-US" altLang="zh-CN" noProof="0" smtClean="0"/>
          </a:p>
        </p:txBody>
      </p:sp>
      <p:sp>
        <p:nvSpPr>
          <p:cNvPr id="20" name="Rectangle 1650"/>
          <p:cNvSpPr>
            <a:spLocks noGrp="1" noChangeArrowheads="1"/>
          </p:cNvSpPr>
          <p:nvPr>
            <p:ph type="ftr" sz="quarter" idx="10"/>
          </p:nvPr>
        </p:nvSpPr>
        <p:spPr bwMode="gray">
          <a:xfrm>
            <a:off x="3552825" y="6534150"/>
            <a:ext cx="2895600" cy="234950"/>
          </a:xfrm>
        </p:spPr>
        <p:txBody>
          <a:bodyPr/>
          <a:lstStyle>
            <a:lvl1pPr algn="l">
              <a:defRPr>
                <a:latin typeface="Verdana" pitchFamily="34" charset="0"/>
              </a:defRPr>
            </a:lvl1pPr>
          </a:lstStyle>
          <a:p>
            <a:pPr>
              <a:defRPr/>
            </a:pPr>
            <a:endParaRPr lang="en-US" altLang="zh-CN"/>
          </a:p>
        </p:txBody>
      </p:sp>
      <p:sp>
        <p:nvSpPr>
          <p:cNvPr id="21" name="Rectangle 1649"/>
          <p:cNvSpPr>
            <a:spLocks noGrp="1" noChangeArrowheads="1"/>
          </p:cNvSpPr>
          <p:nvPr>
            <p:ph type="dt" sz="quarter" idx="11"/>
          </p:nvPr>
        </p:nvSpPr>
        <p:spPr bwMode="gray">
          <a:xfrm>
            <a:off x="6900863" y="6526213"/>
            <a:ext cx="2133600" cy="274637"/>
          </a:xfrm>
        </p:spPr>
        <p:txBody>
          <a:bodyPr/>
          <a:lstStyle>
            <a:lvl1pPr>
              <a:defRPr>
                <a:latin typeface="Verdana" pitchFamily="34" charset="0"/>
              </a:defRPr>
            </a:lvl1pPr>
          </a:lstStyle>
          <a:p>
            <a:pPr>
              <a:defRPr/>
            </a:pPr>
            <a:endParaRPr lang="en-US" altLang="zh-CN"/>
          </a:p>
        </p:txBody>
      </p:sp>
      <p:sp>
        <p:nvSpPr>
          <p:cNvPr id="22" name="Rectangle 1651"/>
          <p:cNvSpPr>
            <a:spLocks noGrp="1" noChangeArrowheads="1"/>
          </p:cNvSpPr>
          <p:nvPr>
            <p:ph type="sldNum" sz="quarter" idx="12"/>
          </p:nvPr>
        </p:nvSpPr>
        <p:spPr bwMode="gray">
          <a:xfrm>
            <a:off x="3011488" y="6527800"/>
            <a:ext cx="373062" cy="234950"/>
          </a:xfrm>
        </p:spPr>
        <p:txBody>
          <a:bodyPr/>
          <a:lstStyle>
            <a:lvl1pPr>
              <a:defRPr>
                <a:latin typeface="Verdana" pitchFamily="34" charset="0"/>
              </a:defRPr>
            </a:lvl1pPr>
          </a:lstStyle>
          <a:p>
            <a:pPr>
              <a:defRPr/>
            </a:pPr>
            <a:fld id="{A5BA9B09-2BF8-43DC-A315-06D71BAE4DFF}"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47" presetClass="entr" presetSubtype="0" fill="hold" grpId="0" nodeType="withEffect">
                                  <p:stCondLst>
                                    <p:cond delay="11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3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26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6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strVal val="#ppt_x"/>
                                          </p:val>
                                        </p:tav>
                                        <p:tav tm="100000">
                                          <p:val>
                                            <p:strVal val="#ppt_x"/>
                                          </p:val>
                                        </p:tav>
                                      </p:tavLst>
                                    </p:anim>
                                    <p:anim calcmode="lin" valueType="num">
                                      <p:cBhvr>
                                        <p:cTn id="46" dur="5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2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2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anim calcmode="lin" valueType="num">
                                      <p:cBhvr>
                                        <p:cTn id="55" dur="500" fill="hold"/>
                                        <p:tgtEl>
                                          <p:spTgt spid="19"/>
                                        </p:tgtEl>
                                        <p:attrNameLst>
                                          <p:attrName>ppt_x</p:attrName>
                                        </p:attrNameLst>
                                      </p:cBhvr>
                                      <p:tavLst>
                                        <p:tav tm="0">
                                          <p:val>
                                            <p:strVal val="#ppt_x"/>
                                          </p:val>
                                        </p:tav>
                                        <p:tav tm="100000">
                                          <p:val>
                                            <p:strVal val="#ppt_x"/>
                                          </p:val>
                                        </p:tav>
                                      </p:tavLst>
                                    </p:anim>
                                    <p:anim calcmode="lin" valueType="num">
                                      <p:cBhvr>
                                        <p:cTn id="56" dur="500" fill="hold"/>
                                        <p:tgtEl>
                                          <p:spTgt spid="1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2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8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anim calcmode="lin" valueType="num">
                                      <p:cBhvr>
                                        <p:cTn id="65" dur="500" fill="hold"/>
                                        <p:tgtEl>
                                          <p:spTgt spid="14"/>
                                        </p:tgtEl>
                                        <p:attrNameLst>
                                          <p:attrName>ppt_x</p:attrName>
                                        </p:attrNameLst>
                                      </p:cBhvr>
                                      <p:tavLst>
                                        <p:tav tm="0">
                                          <p:val>
                                            <p:strVal val="#ppt_x"/>
                                          </p:val>
                                        </p:tav>
                                        <p:tav tm="100000">
                                          <p:val>
                                            <p:strVal val="#ppt_x"/>
                                          </p:val>
                                        </p:tav>
                                      </p:tavLst>
                                    </p:anim>
                                    <p:anim calcmode="lin" valueType="num">
                                      <p:cBhvr>
                                        <p:cTn id="66" dur="500" fill="hold"/>
                                        <p:tgtEl>
                                          <p:spTgt spid="14"/>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6" presetClass="emph" presetSubtype="0" fill="hold" grpId="1" nodeType="afterEffect">
                                  <p:stCondLst>
                                    <p:cond delay="0"/>
                                  </p:stCondLst>
                                  <p:childTnLst>
                                    <p:animScale>
                                      <p:cBhvr>
                                        <p:cTn id="69" dur="500" fill="hold"/>
                                        <p:tgtEl>
                                          <p:spTgt spid="5"/>
                                        </p:tgtEl>
                                      </p:cBhvr>
                                      <p:by x="150000" y="150000"/>
                                    </p:animScale>
                                  </p:childTnLst>
                                </p:cTn>
                              </p:par>
                              <p:par>
                                <p:cTn id="70" presetID="6" presetClass="emph" presetSubtype="0" fill="hold" grpId="1" nodeType="withEffect">
                                  <p:stCondLst>
                                    <p:cond delay="200"/>
                                  </p:stCondLst>
                                  <p:childTnLst>
                                    <p:animScale>
                                      <p:cBhvr>
                                        <p:cTn id="71" dur="500" fill="hold"/>
                                        <p:tgtEl>
                                          <p:spTgt spid="8"/>
                                        </p:tgtEl>
                                      </p:cBhvr>
                                      <p:by x="150000" y="150000"/>
                                    </p:animScale>
                                  </p:childTnLst>
                                </p:cTn>
                              </p:par>
                              <p:par>
                                <p:cTn id="72" presetID="6" presetClass="emph" presetSubtype="0" fill="hold" grpId="1" nodeType="withEffect">
                                  <p:stCondLst>
                                    <p:cond delay="400"/>
                                  </p:stCondLst>
                                  <p:childTnLst>
                                    <p:animScale>
                                      <p:cBhvr>
                                        <p:cTn id="73" dur="500" fill="hold"/>
                                        <p:tgtEl>
                                          <p:spTgt spid="9"/>
                                        </p:tgtEl>
                                      </p:cBhvr>
                                      <p:by x="150000" y="150000"/>
                                    </p:animScale>
                                  </p:childTnLst>
                                </p:cTn>
                              </p:par>
                              <p:par>
                                <p:cTn id="74" presetID="6" presetClass="emph" presetSubtype="0" fill="hold" grpId="1" nodeType="withEffect">
                                  <p:stCondLst>
                                    <p:cond delay="800"/>
                                  </p:stCondLst>
                                  <p:childTnLst>
                                    <p:animScale>
                                      <p:cBhvr>
                                        <p:cTn id="75" dur="500" fill="hold"/>
                                        <p:tgtEl>
                                          <p:spTgt spid="10"/>
                                        </p:tgtEl>
                                      </p:cBhvr>
                                      <p:by x="150000" y="150000"/>
                                    </p:animScale>
                                  </p:childTnLst>
                                </p:cTn>
                              </p:par>
                              <p:par>
                                <p:cTn id="76" presetID="6" presetClass="emph" presetSubtype="0" fill="hold" grpId="1" nodeType="withEffect">
                                  <p:stCondLst>
                                    <p:cond delay="1100"/>
                                  </p:stCondLst>
                                  <p:childTnLst>
                                    <p:animScale>
                                      <p:cBhvr>
                                        <p:cTn id="77" dur="500" fill="hold"/>
                                        <p:tgtEl>
                                          <p:spTgt spid="11"/>
                                        </p:tgtEl>
                                      </p:cBhvr>
                                      <p:by x="150000" y="150000"/>
                                    </p:animScale>
                                  </p:childTnLst>
                                </p:cTn>
                              </p:par>
                              <p:par>
                                <p:cTn id="78" presetID="6" presetClass="emph" presetSubtype="0" fill="hold" grpId="1" nodeType="withEffect">
                                  <p:stCondLst>
                                    <p:cond delay="1400"/>
                                  </p:stCondLst>
                                  <p:childTnLst>
                                    <p:animScale>
                                      <p:cBhvr>
                                        <p:cTn id="79" dur="500" fill="hold"/>
                                        <p:tgtEl>
                                          <p:spTgt spid="6"/>
                                        </p:tgtEl>
                                      </p:cBhvr>
                                      <p:by x="150000" y="150000"/>
                                    </p:animScale>
                                  </p:childTnLst>
                                </p:cTn>
                              </p:par>
                              <p:par>
                                <p:cTn id="80" presetID="6" presetClass="emph" presetSubtype="0" fill="hold" grpId="1" nodeType="withEffect">
                                  <p:stCondLst>
                                    <p:cond delay="1700"/>
                                  </p:stCondLst>
                                  <p:childTnLst>
                                    <p:animScale>
                                      <p:cBhvr>
                                        <p:cTn id="81" dur="500" fill="hold"/>
                                        <p:tgtEl>
                                          <p:spTgt spid="7"/>
                                        </p:tgtEl>
                                      </p:cBhvr>
                                      <p:by x="150000" y="150000"/>
                                    </p:animScale>
                                  </p:childTnLst>
                                </p:cTn>
                              </p:par>
                              <p:par>
                                <p:cTn id="82" presetID="6" presetClass="emph" presetSubtype="0" fill="hold" grpId="1" nodeType="withEffect">
                                  <p:stCondLst>
                                    <p:cond delay="2000"/>
                                  </p:stCondLst>
                                  <p:childTnLst>
                                    <p:animScale>
                                      <p:cBhvr>
                                        <p:cTn id="83" dur="500" fill="hold"/>
                                        <p:tgtEl>
                                          <p:spTgt spid="12"/>
                                        </p:tgtEl>
                                      </p:cBhvr>
                                      <p:by x="150000" y="150000"/>
                                    </p:animScale>
                                  </p:childTnLst>
                                </p:cTn>
                              </p:par>
                              <p:par>
                                <p:cTn id="84" presetID="6" presetClass="emph" presetSubtype="0" fill="hold" grpId="1" nodeType="withEffect">
                                  <p:stCondLst>
                                    <p:cond delay="2200"/>
                                  </p:stCondLst>
                                  <p:childTnLst>
                                    <p:animScale>
                                      <p:cBhvr>
                                        <p:cTn id="85" dur="500" fill="hold"/>
                                        <p:tgtEl>
                                          <p:spTgt spid="13"/>
                                        </p:tgtEl>
                                      </p:cBhvr>
                                      <p:by x="150000" y="150000"/>
                                    </p:animScale>
                                  </p:childTnLst>
                                </p:cTn>
                              </p:par>
                              <p:par>
                                <p:cTn id="86" presetID="6" presetClass="emph" presetSubtype="0" fill="hold" grpId="1" nodeType="withEffect">
                                  <p:stCondLst>
                                    <p:cond delay="2300"/>
                                  </p:stCondLst>
                                  <p:childTnLst>
                                    <p:animScale>
                                      <p:cBhvr>
                                        <p:cTn id="87" dur="500" fill="hold"/>
                                        <p:tgtEl>
                                          <p:spTgt spid="14"/>
                                        </p:tgtEl>
                                      </p:cBhvr>
                                      <p:by x="150000" y="150000"/>
                                    </p:animScale>
                                  </p:childTnLst>
                                </p:cTn>
                              </p:par>
                            </p:childTnLst>
                          </p:cTn>
                        </p:par>
                        <p:par>
                          <p:cTn id="88" fill="hold">
                            <p:stCondLst>
                              <p:cond delay="1000"/>
                            </p:stCondLst>
                            <p:childTnLst>
                              <p:par>
                                <p:cTn id="89" presetID="6" presetClass="emph" presetSubtype="0" fill="hold" grpId="1" nodeType="afterEffect">
                                  <p:stCondLst>
                                    <p:cond delay="0"/>
                                  </p:stCondLst>
                                  <p:childTnLst>
                                    <p:animScale>
                                      <p:cBhvr>
                                        <p:cTn id="90" dur="500" fill="hold"/>
                                        <p:tgtEl>
                                          <p:spTgt spid="4"/>
                                        </p:tgtEl>
                                      </p:cBhvr>
                                      <p:by x="150000" y="150000"/>
                                    </p:animScale>
                                  </p:childTnLst>
                                </p:cTn>
                              </p:par>
                              <p:par>
                                <p:cTn id="91" presetID="6" presetClass="emph" presetSubtype="0" fill="hold" grpId="1" nodeType="withEffect">
                                  <p:stCondLst>
                                    <p:cond delay="400"/>
                                  </p:stCondLst>
                                  <p:childTnLst>
                                    <p:animScale>
                                      <p:cBhvr>
                                        <p:cTn id="92" dur="500" fill="hold"/>
                                        <p:tgtEl>
                                          <p:spTgt spid="17"/>
                                        </p:tgtEl>
                                      </p:cBhvr>
                                      <p:by x="150000" y="150000"/>
                                    </p:animScale>
                                  </p:childTnLst>
                                </p:cTn>
                              </p:par>
                              <p:par>
                                <p:cTn id="93" presetID="6" presetClass="emph" presetSubtype="0" fill="hold" grpId="1" nodeType="withEffect">
                                  <p:stCondLst>
                                    <p:cond delay="800"/>
                                  </p:stCondLst>
                                  <p:childTnLst>
                                    <p:animScale>
                                      <p:cBhvr>
                                        <p:cTn id="94" dur="500" fill="hold"/>
                                        <p:tgtEl>
                                          <p:spTgt spid="18"/>
                                        </p:tgtEl>
                                      </p:cBhvr>
                                      <p:by x="150000" y="150000"/>
                                    </p:animScale>
                                  </p:childTnLst>
                                </p:cTn>
                              </p:par>
                              <p:par>
                                <p:cTn id="95" presetID="6" presetClass="emph" presetSubtype="0" fill="hold" grpId="1" nodeType="withEffect">
                                  <p:stCondLst>
                                    <p:cond delay="1100"/>
                                  </p:stCondLst>
                                  <p:childTnLst>
                                    <p:animScale>
                                      <p:cBhvr>
                                        <p:cTn id="96"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7" grpId="0" animBg="1"/>
      <p:bldP spid="17" grpId="1" animBg="1"/>
      <p:bldP spid="18" grpId="0" animBg="1"/>
      <p:bldP spid="18" grpId="1" animBg="1"/>
      <p:bldP spid="19" grpId="0" animBg="1"/>
      <p:bldP spid="19"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5" name="页脚占位符 4"/>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Verdana" pitchFamily="34" charset="0"/>
              </a:defRPr>
            </a:lvl1pPr>
          </a:lstStyle>
          <a:p>
            <a:pPr>
              <a:defRPr/>
            </a:pPr>
            <a:fld id="{8B44A3CB-10B4-4D34-9594-9F003F9824FA}"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5" name="页脚占位符 4"/>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Verdana" pitchFamily="34" charset="0"/>
              </a:defRPr>
            </a:lvl1pPr>
          </a:lstStyle>
          <a:p>
            <a:pPr>
              <a:defRPr/>
            </a:pPr>
            <a:fld id="{7FC80368-8E9D-4CD8-8417-9C5A2B64BA26}"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30288" y="1163638"/>
            <a:ext cx="3903662"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6350" y="1163638"/>
            <a:ext cx="3905250"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6" name="页脚占位符 5"/>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Verdana" pitchFamily="34" charset="0"/>
              </a:defRPr>
            </a:lvl1pPr>
          </a:lstStyle>
          <a:p>
            <a:pPr>
              <a:defRPr/>
            </a:pPr>
            <a:fld id="{7905B013-F2C2-4854-B5AD-54C2F9407A61}"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8" name="页脚占位符 7"/>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atin typeface="Verdana" pitchFamily="34" charset="0"/>
              </a:defRPr>
            </a:lvl1pPr>
          </a:lstStyle>
          <a:p>
            <a:pPr>
              <a:defRPr/>
            </a:pPr>
            <a:fld id="{5915A990-D65B-49E8-8493-4A5DCBC6D88D}"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4" name="页脚占位符 3"/>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Verdana" pitchFamily="34" charset="0"/>
              </a:defRPr>
            </a:lvl1pPr>
          </a:lstStyle>
          <a:p>
            <a:pPr>
              <a:defRPr/>
            </a:pPr>
            <a:fld id="{86DCF07F-32F7-4A6B-9119-8EA3BC94608F}"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3" name="页脚占位符 2"/>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atin typeface="Verdana" pitchFamily="34" charset="0"/>
              </a:defRPr>
            </a:lvl1pPr>
          </a:lstStyle>
          <a:p>
            <a:pPr>
              <a:defRPr/>
            </a:pPr>
            <a:fld id="{C66AB2BA-220F-4C3E-A059-F5771C7BEAB0}" type="slidenum">
              <a:rPr lang="en-US" altLang="zh-CN"/>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6" name="页脚占位符 5"/>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Verdana" pitchFamily="34" charset="0"/>
              </a:defRPr>
            </a:lvl1pPr>
          </a:lstStyle>
          <a:p>
            <a:pPr>
              <a:defRPr/>
            </a:pPr>
            <a:fld id="{588B15AD-6D77-44A8-AB1F-0D8D1A3A755A}"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CAE649C1-9D79-4BBF-BF96-C20D562E79A1}"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6" name="页脚占位符 5"/>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Verdana" pitchFamily="34" charset="0"/>
              </a:defRPr>
            </a:lvl1pPr>
          </a:lstStyle>
          <a:p>
            <a:pPr>
              <a:defRPr/>
            </a:pPr>
            <a:fld id="{A87438EE-2F11-457E-9F73-DD2D2D168FFE}"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5" name="页脚占位符 4"/>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Verdana" pitchFamily="34" charset="0"/>
              </a:defRPr>
            </a:lvl1pPr>
          </a:lstStyle>
          <a:p>
            <a:pPr>
              <a:defRPr/>
            </a:pPr>
            <a:fld id="{A128F7A0-DBBB-48D1-A8C2-1E9691918801}"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8338" y="65088"/>
            <a:ext cx="1995487" cy="64595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30288" y="65088"/>
            <a:ext cx="5835650" cy="64595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5" name="页脚占位符 4"/>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Verdana" pitchFamily="34" charset="0"/>
              </a:defRPr>
            </a:lvl1pPr>
          </a:lstStyle>
          <a:p>
            <a:pPr>
              <a:defRPr/>
            </a:pPr>
            <a:fld id="{1F31B5A6-94DC-42DA-B017-483BEADFCC21}"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055688" y="65088"/>
            <a:ext cx="7958137" cy="1011237"/>
          </a:xfrm>
        </p:spPr>
        <p:txBody>
          <a:bodyPr/>
          <a:lstStyle/>
          <a:p>
            <a:r>
              <a:rPr lang="zh-CN" altLang="en-US" smtClean="0"/>
              <a:t>单击此处编辑母版标题样式</a:t>
            </a:r>
            <a:endParaRPr lang="zh-CN" altLang="en-US"/>
          </a:p>
        </p:txBody>
      </p:sp>
      <p:sp>
        <p:nvSpPr>
          <p:cNvPr id="3" name="图表占位符 2"/>
          <p:cNvSpPr>
            <a:spLocks noGrp="1"/>
          </p:cNvSpPr>
          <p:nvPr>
            <p:ph type="chart" idx="1" hasCustomPrompt="1"/>
          </p:nvPr>
        </p:nvSpPr>
        <p:spPr>
          <a:xfrm>
            <a:off x="1030288" y="1163638"/>
            <a:ext cx="7961312" cy="5360987"/>
          </a:xfrm>
        </p:spPr>
        <p:txBody>
          <a:bodyPr/>
          <a:lstStyle/>
          <a:p>
            <a:pPr lvl="0"/>
            <a:r>
              <a:rPr lang="zh-CN" altLang="en-US" noProof="0" smtClean="0"/>
              <a:t>单击图标添加图表</a:t>
            </a:r>
            <a:endParaRPr lang="zh-CN" altLang="en-US" noProof="0"/>
          </a:p>
        </p:txBody>
      </p:sp>
      <p:sp>
        <p:nvSpPr>
          <p:cNvPr id="4" name="日期占位符 3"/>
          <p:cNvSpPr>
            <a:spLocks noGrp="1"/>
          </p:cNvSpPr>
          <p:nvPr>
            <p:ph type="dt" sz="half" idx="10"/>
          </p:nvPr>
        </p:nvSpPr>
        <p:spPr/>
        <p:txBody>
          <a:bodyPr/>
          <a:lstStyle>
            <a:lvl1pPr>
              <a:defRPr>
                <a:latin typeface="Verdana" pitchFamily="34" charset="0"/>
              </a:defRPr>
            </a:lvl1pPr>
          </a:lstStyle>
          <a:p>
            <a:pPr>
              <a:defRPr/>
            </a:pPr>
            <a:endParaRPr lang="en-US" altLang="zh-CN"/>
          </a:p>
        </p:txBody>
      </p:sp>
      <p:sp>
        <p:nvSpPr>
          <p:cNvPr id="5" name="页脚占位符 4"/>
          <p:cNvSpPr>
            <a:spLocks noGrp="1"/>
          </p:cNvSpPr>
          <p:nvPr>
            <p:ph type="ftr" sz="quarter" idx="11"/>
          </p:nvPr>
        </p:nvSpPr>
        <p:spPr/>
        <p:txBody>
          <a:bodyPr/>
          <a:lstStyle>
            <a:lvl1pPr algn="l">
              <a:defRPr>
                <a:latin typeface="Verdana" pitchFamily="34" charset="0"/>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Verdana" pitchFamily="34" charset="0"/>
              </a:defRPr>
            </a:lvl1pPr>
          </a:lstStyle>
          <a:p>
            <a:pPr>
              <a:defRPr/>
            </a:pPr>
            <a:fld id="{F46E3D50-85A3-48CF-8B94-BF32C2D32EBC}"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grpSp>
        <p:nvGrpSpPr>
          <p:cNvPr id="3234" name="Group 162"/>
          <p:cNvGrpSpPr/>
          <p:nvPr userDrawn="1"/>
        </p:nvGrpSpPr>
        <p:grpSpPr bwMode="auto">
          <a:xfrm>
            <a:off x="0" y="0"/>
            <a:ext cx="9144000" cy="2971800"/>
            <a:chOff x="0" y="0"/>
            <a:chExt cx="5760" cy="2016"/>
          </a:xfrm>
        </p:grpSpPr>
        <p:pic>
          <p:nvPicPr>
            <p:cNvPr id="3225" name="Picture 153" descr="7"/>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5760" cy="2016"/>
            </a:xfrm>
            <a:prstGeom prst="rect">
              <a:avLst/>
            </a:prstGeom>
            <a:noFill/>
            <a:extLst>
              <a:ext uri="{909E8E84-426E-40DD-AFC4-6F175D3DCCD1}">
                <a14:hiddenFill xmlns="" xmlns:a14="http://schemas.microsoft.com/office/drawing/2010/main">
                  <a:solidFill>
                    <a:srgbClr val="FFFFFF"/>
                  </a:solidFill>
                </a14:hiddenFill>
              </a:ext>
            </a:extLst>
          </p:spPr>
        </p:pic>
        <p:pic>
          <p:nvPicPr>
            <p:cNvPr id="3212" name="Picture 140" descr="04"/>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3360" y="0"/>
              <a:ext cx="858" cy="733"/>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240" name="Picture 168" descr="1"/>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107741" y="4149079"/>
            <a:ext cx="4072771" cy="2712095"/>
          </a:xfrm>
          <a:prstGeom prst="rect">
            <a:avLst/>
          </a:prstGeom>
          <a:noFill/>
          <a:extLst>
            <a:ext uri="{909E8E84-426E-40DD-AFC4-6F175D3DCCD1}">
              <a14:hiddenFill xmlns="" xmlns:a14="http://schemas.microsoft.com/office/drawing/2010/main">
                <a:solidFill>
                  <a:srgbClr val="FFFFFF"/>
                </a:solidFill>
              </a14:hiddenFill>
            </a:ext>
          </a:extLst>
        </p:spPr>
      </p:pic>
      <p:sp>
        <p:nvSpPr>
          <p:cNvPr id="3075" name="Rectangle 3"/>
          <p:cNvSpPr>
            <a:spLocks noGrp="1" noChangeArrowheads="1"/>
          </p:cNvSpPr>
          <p:nvPr>
            <p:ph type="subTitle" idx="1"/>
          </p:nvPr>
        </p:nvSpPr>
        <p:spPr>
          <a:xfrm>
            <a:off x="609600" y="3390900"/>
            <a:ext cx="7010400" cy="381000"/>
          </a:xfrm>
          <a:extLst>
            <a:ext uri="{AF507438-7753-43E0-B8FC-AC1667EBCBE1}">
              <a14:hiddenEffects xmlns="" xmlns:a14="http://schemas.microsoft.com/office/drawing/2010/main">
                <a:effectLst>
                  <a:outerShdw dist="17961" dir="2700000" algn="ctr" rotWithShape="0">
                    <a:srgbClr val="000000"/>
                  </a:outerShdw>
                </a:effectLst>
              </a14:hiddenEffects>
            </a:ext>
          </a:extLst>
        </p:spPr>
        <p:txBody>
          <a:bodyPr/>
          <a:lstStyle>
            <a:lvl1pPr marL="0" indent="0">
              <a:buFont typeface="Wingdings" pitchFamily="2" charset="2"/>
              <a:buNone/>
              <a:defRPr sz="2000" b="0">
                <a:solidFill>
                  <a:srgbClr val="000000"/>
                </a:solidFill>
              </a:defRPr>
            </a:lvl1pPr>
          </a:lstStyle>
          <a:p>
            <a:pPr lvl="0"/>
            <a:r>
              <a:rPr lang="zh-CN" altLang="en-US" noProof="0" smtClean="0"/>
              <a:t>单击此处编辑母版副标题样式</a:t>
            </a:r>
            <a:endParaRPr lang="en-US" altLang="zh-CN" noProof="0" smtClean="0"/>
          </a:p>
        </p:txBody>
      </p:sp>
      <p:sp>
        <p:nvSpPr>
          <p:cNvPr id="3074" name="Rectangle 2"/>
          <p:cNvSpPr>
            <a:spLocks noGrp="1" noChangeArrowheads="1"/>
          </p:cNvSpPr>
          <p:nvPr>
            <p:ph type="ctrTitle"/>
          </p:nvPr>
        </p:nvSpPr>
        <p:spPr>
          <a:xfrm>
            <a:off x="609600" y="2628900"/>
            <a:ext cx="7010400" cy="685800"/>
          </a:xfrm>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28398" dir="3806097" algn="ctr" rotWithShape="0">
                    <a:srgbClr val="000000"/>
                  </a:outerShdw>
                </a:effectLst>
              </a14:hiddenEffects>
            </a:ext>
          </a:extLst>
        </p:spPr>
        <p:txBody>
          <a:bodyPr/>
          <a:lstStyle>
            <a:lvl1pPr>
              <a:defRPr sz="4800">
                <a:latin typeface="Arial" pitchFamily="34" charset="0"/>
              </a:defRPr>
            </a:lvl1pPr>
          </a:lstStyle>
          <a:p>
            <a:pPr lvl="0"/>
            <a:r>
              <a:rPr lang="zh-CN" altLang="en-US" noProof="0" smtClean="0"/>
              <a:t>单击此处编辑母版标题样式</a:t>
            </a:r>
            <a:endParaRPr lang="en-US" altLang="zh-CN" noProof="0" smtClean="0"/>
          </a:p>
        </p:txBody>
      </p:sp>
      <p:pic>
        <p:nvPicPr>
          <p:cNvPr id="3235" name="Picture 163" descr="water_2"/>
          <p:cNvPicPr>
            <a:picLocks noChangeAspect="1" noChangeArrowheads="1"/>
          </p:cNvPicPr>
          <p:nvPr userDrawn="1"/>
        </p:nvPicPr>
        <p:blipFill>
          <a:blip r:embed="rId5">
            <a:extLst>
              <a:ext uri="{28A0092B-C50C-407E-A947-70E740481C1C}">
                <a14:useLocalDpi xmlns="" xmlns:a14="http://schemas.microsoft.com/office/drawing/2010/main" val="0"/>
              </a:ext>
            </a:extLst>
          </a:blip>
          <a:srcRect/>
          <a:stretch>
            <a:fillRect/>
          </a:stretch>
        </p:blipFill>
        <p:spPr bwMode="auto">
          <a:xfrm>
            <a:off x="762000" y="914400"/>
            <a:ext cx="866775" cy="533400"/>
          </a:xfrm>
          <a:prstGeom prst="rect">
            <a:avLst/>
          </a:prstGeom>
          <a:noFill/>
          <a:extLst>
            <a:ext uri="{909E8E84-426E-40DD-AFC4-6F175D3DCCD1}">
              <a14:hiddenFill xmlns="" xmlns:a14="http://schemas.microsoft.com/office/drawing/2010/main">
                <a:solidFill>
                  <a:srgbClr val="FFFFFF"/>
                </a:solidFill>
              </a14:hiddenFill>
            </a:ext>
          </a:extLst>
        </p:spPr>
      </p:pic>
      <p:sp>
        <p:nvSpPr>
          <p:cNvPr id="3077" name="Rectangle 5"/>
          <p:cNvSpPr>
            <a:spLocks noGrp="1" noChangeArrowheads="1"/>
          </p:cNvSpPr>
          <p:nvPr>
            <p:ph type="ftr" sz="quarter" idx="3"/>
          </p:nvPr>
        </p:nvSpPr>
        <p:spPr bwMode="gray">
          <a:xfrm>
            <a:off x="76200" y="6553200"/>
            <a:ext cx="2895600" cy="304800"/>
          </a:xfrm>
        </p:spPr>
        <p:txBody>
          <a:bodyPr/>
          <a:lstStyle>
            <a:lvl1pPr algn="l">
              <a:defRPr sz="1700">
                <a:solidFill>
                  <a:srgbClr val="000000"/>
                </a:solidFill>
              </a:defRPr>
            </a:lvl1pPr>
          </a:lstStyle>
          <a:p>
            <a:endParaRPr lang="zh-CN" altLang="zh-CN"/>
          </a:p>
        </p:txBody>
      </p:sp>
      <p:sp>
        <p:nvSpPr>
          <p:cNvPr id="3226" name="Rectangle 154"/>
          <p:cNvSpPr>
            <a:spLocks noGrp="1" noChangeArrowheads="1"/>
          </p:cNvSpPr>
          <p:nvPr>
            <p:ph type="dt" sz="quarter" idx="2"/>
          </p:nvPr>
        </p:nvSpPr>
        <p:spPr bwMode="auto">
          <a:xfrm>
            <a:off x="4876800" y="6613525"/>
            <a:ext cx="2133600" cy="244475"/>
          </a:xfrm>
        </p:spPr>
        <p:txBody>
          <a:bodyPr/>
          <a:lstStyle>
            <a:lvl1pPr algn="ctr">
              <a:defRPr sz="1400" b="0">
                <a:latin typeface="Arial" pitchFamily="34" charset="0"/>
                <a:ea typeface="宋体" pitchFamily="2" charset="-122"/>
              </a:defRPr>
            </a:lvl1pPr>
          </a:lstStyle>
          <a:p>
            <a:endParaRPr lang="en-US" altLang="zh-CN">
              <a:solidFill>
                <a:srgbClr val="000000"/>
              </a:solidFill>
            </a:endParaRPr>
          </a:p>
        </p:txBody>
      </p:sp>
      <p:sp>
        <p:nvSpPr>
          <p:cNvPr id="3227" name="Rectangle 155"/>
          <p:cNvSpPr>
            <a:spLocks noGrp="1" noChangeArrowheads="1"/>
          </p:cNvSpPr>
          <p:nvPr>
            <p:ph type="sldNum" sz="quarter" idx="4"/>
          </p:nvPr>
        </p:nvSpPr>
        <p:spPr bwMode="auto">
          <a:xfrm>
            <a:off x="8534400" y="6553200"/>
            <a:ext cx="457200" cy="244475"/>
          </a:xfrm>
        </p:spPr>
        <p:txBody>
          <a:bodyPr/>
          <a:lstStyle>
            <a:lvl1pPr algn="ctr">
              <a:defRPr sz="1400">
                <a:latin typeface="Arial" pitchFamily="34" charset="0"/>
              </a:defRPr>
            </a:lvl1pPr>
          </a:lstStyle>
          <a:p>
            <a:fld id="{7A0A84F3-B193-4A2A-A202-37A9D51E98C7}" type="slidenum">
              <a:rPr lang="en-US" altLang="zh-CN">
                <a:solidFill>
                  <a:srgbClr val="000000"/>
                </a:solidFill>
              </a:rPr>
              <a:pPr/>
              <a:t>‹#›</a:t>
            </a:fld>
            <a:endParaRPr lang="en-US" altLang="zh-CN">
              <a:solidFill>
                <a:srgbClr val="000000"/>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p:txBody>
          <a:bodyPr/>
          <a:lstStyle>
            <a:lvl1pPr>
              <a:defRPr/>
            </a:lvl1pPr>
          </a:lstStyle>
          <a:p>
            <a:fld id="{89B68006-30F6-4BE3-8A4C-41A03863A4CE}"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p:txBody>
          <a:bodyPr/>
          <a:lstStyle>
            <a:lvl1pPr>
              <a:defRPr/>
            </a:lvl1pPr>
          </a:lstStyle>
          <a:p>
            <a:fld id="{A8F6CF8B-CC48-4EF1-8245-FCA47AB9B1B4}"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zh-CN">
              <a:solidFill>
                <a:srgbClr val="000000"/>
              </a:solidFill>
            </a:endParaRPr>
          </a:p>
        </p:txBody>
      </p:sp>
      <p:sp>
        <p:nvSpPr>
          <p:cNvPr id="6" name="灯片编号占位符 5"/>
          <p:cNvSpPr>
            <a:spLocks noGrp="1"/>
          </p:cNvSpPr>
          <p:nvPr>
            <p:ph type="sldNum" sz="quarter" idx="11"/>
          </p:nvPr>
        </p:nvSpPr>
        <p:spPr/>
        <p:txBody>
          <a:bodyPr/>
          <a:lstStyle>
            <a:lvl1pPr>
              <a:defRPr/>
            </a:lvl1pPr>
          </a:lstStyle>
          <a:p>
            <a:fld id="{769DE513-65BF-441D-A31A-7D78B705747C}" type="slidenum">
              <a:rPr lang="en-US" altLang="zh-CN">
                <a:solidFill>
                  <a:srgbClr val="000000"/>
                </a:solidFill>
              </a: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zh-CN">
              <a:solidFill>
                <a:srgbClr val="000000"/>
              </a:solidFill>
            </a:endParaRPr>
          </a:p>
        </p:txBody>
      </p:sp>
      <p:sp>
        <p:nvSpPr>
          <p:cNvPr id="8" name="灯片编号占位符 7"/>
          <p:cNvSpPr>
            <a:spLocks noGrp="1"/>
          </p:cNvSpPr>
          <p:nvPr>
            <p:ph type="sldNum" sz="quarter" idx="11"/>
          </p:nvPr>
        </p:nvSpPr>
        <p:spPr/>
        <p:txBody>
          <a:bodyPr/>
          <a:lstStyle>
            <a:lvl1pPr>
              <a:defRPr/>
            </a:lvl1pPr>
          </a:lstStyle>
          <a:p>
            <a:fld id="{4A04DE24-2B3E-4A8F-8D12-A3D9D2AE8693}" type="slidenum">
              <a:rPr lang="en-US" altLang="zh-CN">
                <a:solidFill>
                  <a:srgbClr val="000000"/>
                </a:solidFill>
              </a:rPr>
              <a:pPr/>
              <a:t>‹#›</a:t>
            </a:fld>
            <a:endParaRPr lang="en-US" altLang="zh-CN">
              <a:solidFill>
                <a:srgbClr val="000000"/>
              </a:solidFill>
            </a:endParaRPr>
          </a:p>
        </p:txBody>
      </p:sp>
      <p:sp>
        <p:nvSpPr>
          <p:cNvPr id="9" name="页脚占位符 8"/>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zh-CN">
              <a:solidFill>
                <a:srgbClr val="000000"/>
              </a:solidFill>
            </a:endParaRPr>
          </a:p>
        </p:txBody>
      </p:sp>
      <p:sp>
        <p:nvSpPr>
          <p:cNvPr id="4" name="灯片编号占位符 3"/>
          <p:cNvSpPr>
            <a:spLocks noGrp="1"/>
          </p:cNvSpPr>
          <p:nvPr>
            <p:ph type="sldNum" sz="quarter" idx="11"/>
          </p:nvPr>
        </p:nvSpPr>
        <p:spPr/>
        <p:txBody>
          <a:bodyPr/>
          <a:lstStyle>
            <a:lvl1pPr>
              <a:defRPr/>
            </a:lvl1pPr>
          </a:lstStyle>
          <a:p>
            <a:fld id="{7258E9D0-0FFA-4DB2-8BC0-30585FEE882A}" type="slidenum">
              <a:rPr lang="en-US" altLang="zh-CN">
                <a:solidFill>
                  <a:srgbClr val="000000"/>
                </a:solidFill>
              </a:rPr>
              <a:pPr/>
              <a:t>‹#›</a:t>
            </a:fld>
            <a:endParaRPr lang="en-US" altLang="zh-CN">
              <a:solidFill>
                <a:srgbClr val="000000"/>
              </a:solidFill>
            </a:endParaRPr>
          </a:p>
        </p:txBody>
      </p:sp>
      <p:sp>
        <p:nvSpPr>
          <p:cNvPr id="5" name="页脚占位符 4"/>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088F4FF7-B2F9-40B3-948B-7A83DCE5B729}" type="slidenum">
              <a:rPr lang="zh-CN" altLang="en-US"/>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solidFill>
                <a:srgbClr val="000000"/>
              </a:solidFill>
            </a:endParaRPr>
          </a:p>
        </p:txBody>
      </p:sp>
      <p:sp>
        <p:nvSpPr>
          <p:cNvPr id="3" name="灯片编号占位符 2"/>
          <p:cNvSpPr>
            <a:spLocks noGrp="1"/>
          </p:cNvSpPr>
          <p:nvPr>
            <p:ph type="sldNum" sz="quarter" idx="11"/>
          </p:nvPr>
        </p:nvSpPr>
        <p:spPr/>
        <p:txBody>
          <a:bodyPr/>
          <a:lstStyle>
            <a:lvl1pPr>
              <a:defRPr/>
            </a:lvl1pPr>
          </a:lstStyle>
          <a:p>
            <a:fld id="{ECC166B0-D1A5-43EA-BF04-DB8880605928}" type="slidenum">
              <a:rPr lang="en-US" altLang="zh-CN">
                <a:solidFill>
                  <a:srgbClr val="000000"/>
                </a:solidFill>
              </a:rPr>
              <a:pPr/>
              <a:t>‹#›</a:t>
            </a:fld>
            <a:endParaRPr lang="en-US" altLang="zh-CN">
              <a:solidFill>
                <a:srgbClr val="000000"/>
              </a:solidFill>
            </a:endParaRPr>
          </a:p>
        </p:txBody>
      </p:sp>
      <p:sp>
        <p:nvSpPr>
          <p:cNvPr id="4" name="页脚占位符 3"/>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solidFill>
                <a:srgbClr val="000000"/>
              </a:solidFill>
            </a:endParaRPr>
          </a:p>
        </p:txBody>
      </p:sp>
      <p:sp>
        <p:nvSpPr>
          <p:cNvPr id="6" name="灯片编号占位符 5"/>
          <p:cNvSpPr>
            <a:spLocks noGrp="1"/>
          </p:cNvSpPr>
          <p:nvPr>
            <p:ph type="sldNum" sz="quarter" idx="11"/>
          </p:nvPr>
        </p:nvSpPr>
        <p:spPr/>
        <p:txBody>
          <a:bodyPr/>
          <a:lstStyle>
            <a:lvl1pPr>
              <a:defRPr/>
            </a:lvl1pPr>
          </a:lstStyle>
          <a:p>
            <a:fld id="{DC740489-CF06-4B47-A0CC-E5249A208BE1}" type="slidenum">
              <a:rPr lang="en-US" altLang="zh-CN">
                <a:solidFill>
                  <a:srgbClr val="000000"/>
                </a:solidFill>
              </a: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solidFill>
                <a:srgbClr val="000000"/>
              </a:solidFill>
            </a:endParaRPr>
          </a:p>
        </p:txBody>
      </p:sp>
      <p:sp>
        <p:nvSpPr>
          <p:cNvPr id="6" name="灯片编号占位符 5"/>
          <p:cNvSpPr>
            <a:spLocks noGrp="1"/>
          </p:cNvSpPr>
          <p:nvPr>
            <p:ph type="sldNum" sz="quarter" idx="11"/>
          </p:nvPr>
        </p:nvSpPr>
        <p:spPr/>
        <p:txBody>
          <a:bodyPr/>
          <a:lstStyle>
            <a:lvl1pPr>
              <a:defRPr/>
            </a:lvl1pPr>
          </a:lstStyle>
          <a:p>
            <a:fld id="{EA01D3CD-5C2F-4151-9519-D2DDC291F7FB}" type="slidenum">
              <a:rPr lang="en-US" altLang="zh-CN">
                <a:solidFill>
                  <a:srgbClr val="000000"/>
                </a:solidFill>
              </a:rPr>
              <a:pPr/>
              <a:t>‹#›</a:t>
            </a:fld>
            <a:endParaRPr lang="en-US" altLang="zh-CN">
              <a:solidFill>
                <a:srgbClr val="000000"/>
              </a:solidFill>
            </a:endParaRPr>
          </a:p>
        </p:txBody>
      </p:sp>
      <p:sp>
        <p:nvSpPr>
          <p:cNvPr id="7" name="页脚占位符 6"/>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p:txBody>
          <a:bodyPr/>
          <a:lstStyle>
            <a:lvl1pPr>
              <a:defRPr/>
            </a:lvl1pPr>
          </a:lstStyle>
          <a:p>
            <a:fld id="{C63CE60C-6998-4B13-945E-5A304D9E3D5E}"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350838"/>
            <a:ext cx="2095500" cy="59737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50838"/>
            <a:ext cx="6134100" cy="59737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p:txBody>
          <a:bodyPr/>
          <a:lstStyle>
            <a:lvl1pPr>
              <a:defRPr/>
            </a:lvl1pPr>
          </a:lstStyle>
          <a:p>
            <a:fld id="{D187AC54-CF4A-44D2-BFC4-1C768D99717A}"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304800" y="1219200"/>
            <a:ext cx="8382000" cy="5105400"/>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114800" y="6448425"/>
            <a:ext cx="2133600" cy="244475"/>
          </a:xfrm>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a:xfrm>
            <a:off x="304800" y="6448425"/>
            <a:ext cx="533400" cy="244475"/>
          </a:xfrm>
        </p:spPr>
        <p:txBody>
          <a:bodyPr/>
          <a:lstStyle>
            <a:lvl1pPr>
              <a:defRPr/>
            </a:lvl1pPr>
          </a:lstStyle>
          <a:p>
            <a:fld id="{A00244EC-427F-4615-8E9C-46240D293009}"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a:xfrm>
            <a:off x="914400" y="6448425"/>
            <a:ext cx="2895600" cy="244475"/>
          </a:xfrm>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smtClean="0"/>
              <a:t>单击此处编辑母版标题样式</a:t>
            </a:r>
            <a:endParaRPr lang="zh-CN" altLang="en-US"/>
          </a:p>
        </p:txBody>
      </p:sp>
      <p:sp>
        <p:nvSpPr>
          <p:cNvPr id="3" name="图表占位符 2"/>
          <p:cNvSpPr>
            <a:spLocks noGrp="1"/>
          </p:cNvSpPr>
          <p:nvPr>
            <p:ph type="chart" idx="1" hasCustomPrompt="1"/>
          </p:nvPr>
        </p:nvSpPr>
        <p:spPr>
          <a:xfrm>
            <a:off x="304800" y="1219200"/>
            <a:ext cx="8382000" cy="5105400"/>
          </a:xfrm>
        </p:spPr>
        <p:txBody>
          <a:bodyPr/>
          <a:lstStyle/>
          <a:p>
            <a:r>
              <a:rPr lang="zh-CN" altLang="en-US" smtClean="0"/>
              <a:t>单击图标添加图表</a:t>
            </a:r>
            <a:endParaRPr lang="zh-CN" altLang="en-US"/>
          </a:p>
        </p:txBody>
      </p:sp>
      <p:sp>
        <p:nvSpPr>
          <p:cNvPr id="4" name="日期占位符 3"/>
          <p:cNvSpPr>
            <a:spLocks noGrp="1"/>
          </p:cNvSpPr>
          <p:nvPr>
            <p:ph type="dt" sz="half" idx="10"/>
          </p:nvPr>
        </p:nvSpPr>
        <p:spPr>
          <a:xfrm>
            <a:off x="4114800" y="6448425"/>
            <a:ext cx="2133600" cy="244475"/>
          </a:xfrm>
        </p:spPr>
        <p:txBody>
          <a:bodyPr/>
          <a:lstStyle>
            <a:lvl1pPr>
              <a:defRPr/>
            </a:lvl1pPr>
          </a:lstStyle>
          <a:p>
            <a:endParaRPr lang="zh-CN" altLang="zh-CN">
              <a:solidFill>
                <a:srgbClr val="000000"/>
              </a:solidFill>
            </a:endParaRPr>
          </a:p>
        </p:txBody>
      </p:sp>
      <p:sp>
        <p:nvSpPr>
          <p:cNvPr id="5" name="灯片编号占位符 4"/>
          <p:cNvSpPr>
            <a:spLocks noGrp="1"/>
          </p:cNvSpPr>
          <p:nvPr>
            <p:ph type="sldNum" sz="quarter" idx="11"/>
          </p:nvPr>
        </p:nvSpPr>
        <p:spPr>
          <a:xfrm>
            <a:off x="304800" y="6448425"/>
            <a:ext cx="533400" cy="244475"/>
          </a:xfrm>
        </p:spPr>
        <p:txBody>
          <a:bodyPr/>
          <a:lstStyle>
            <a:lvl1pPr>
              <a:defRPr/>
            </a:lvl1pPr>
          </a:lstStyle>
          <a:p>
            <a:fld id="{40F30E9E-D0B9-45AA-A2B5-888FBAD2C4DA}" type="slidenum">
              <a:rPr lang="en-US" altLang="zh-CN">
                <a:solidFill>
                  <a:srgbClr val="000000"/>
                </a:solidFill>
              </a:rPr>
              <a:pPr/>
              <a:t>‹#›</a:t>
            </a:fld>
            <a:endParaRPr lang="en-US" altLang="zh-CN">
              <a:solidFill>
                <a:srgbClr val="000000"/>
              </a:solidFill>
            </a:endParaRPr>
          </a:p>
        </p:txBody>
      </p:sp>
      <p:sp>
        <p:nvSpPr>
          <p:cNvPr id="6" name="页脚占位符 5"/>
          <p:cNvSpPr>
            <a:spLocks noGrp="1"/>
          </p:cNvSpPr>
          <p:nvPr>
            <p:ph type="ftr" sz="quarter" idx="12"/>
          </p:nvPr>
        </p:nvSpPr>
        <p:spPr>
          <a:xfrm>
            <a:off x="914400" y="6448425"/>
            <a:ext cx="2895600" cy="244475"/>
          </a:xfrm>
        </p:spPr>
        <p:txBody>
          <a:bodyPr/>
          <a:lstStyle>
            <a:lvl1pPr>
              <a:defRPr/>
            </a:lvl1pPr>
          </a:lstStyle>
          <a:p>
            <a:endParaRPr lang="en-US" altLang="zh-CN">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Hintergrund"/>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Himmel2"/>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0" y="3765550"/>
            <a:ext cx="9144000" cy="211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schatten"/>
          <p:cNvPicPr>
            <a:picLocks noChangeAspect="1" noChangeArrowheads="1"/>
          </p:cNvPicPr>
          <p:nvPr userDrawn="1"/>
        </p:nvPicPr>
        <p:blipFill>
          <a:blip r:embed="rId4">
            <a:extLst>
              <a:ext uri="{28A0092B-C50C-407E-A947-70E740481C1C}">
                <a14:useLocalDpi xmlns="" xmlns:a14="http://schemas.microsoft.com/office/drawing/2010/main" val="0"/>
              </a:ext>
            </a:extLst>
          </a:blip>
          <a:srcRect/>
          <a:stretch>
            <a:fillRect/>
          </a:stretch>
        </p:blipFill>
        <p:spPr bwMode="auto">
          <a:xfrm>
            <a:off x="0" y="3765550"/>
            <a:ext cx="9144000" cy="12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6" descr="PP small"/>
          <p:cNvPicPr>
            <a:picLocks noChangeAspect="1" noChangeArrowheads="1"/>
          </p:cNvPicPr>
          <p:nvPr userDrawn="1"/>
        </p:nvPicPr>
        <p:blipFill>
          <a:blip r:embed="rId5">
            <a:extLst>
              <a:ext uri="{28A0092B-C50C-407E-A947-70E740481C1C}">
                <a14:useLocalDpi xmlns="" xmlns:a14="http://schemas.microsoft.com/office/drawing/2010/main" val="0"/>
              </a:ext>
            </a:extLst>
          </a:blip>
          <a:srcRect b="34532"/>
          <a:stretch>
            <a:fillRect/>
          </a:stretch>
        </p:blipFill>
        <p:spPr bwMode="auto">
          <a:xfrm>
            <a:off x="6432550" y="6191250"/>
            <a:ext cx="241935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5204" name="Rectangle 4"/>
          <p:cNvSpPr>
            <a:spLocks noGrp="1" noChangeArrowheads="1"/>
          </p:cNvSpPr>
          <p:nvPr>
            <p:ph type="ctrTitle" sz="quarter"/>
          </p:nvPr>
        </p:nvSpPr>
        <p:spPr>
          <a:xfrm>
            <a:off x="727075" y="1260475"/>
            <a:ext cx="6757988" cy="1143000"/>
          </a:xfrm>
        </p:spPr>
        <p:txBody>
          <a:bodyPr lIns="91440" rIns="91440" anchor="b"/>
          <a:lstStyle>
            <a:lvl1pPr>
              <a:defRPr sz="2800"/>
            </a:lvl1pPr>
          </a:lstStyle>
          <a:p>
            <a:r>
              <a:rPr lang="en-US"/>
              <a:t>Click to edit Master title style</a:t>
            </a:r>
            <a:endParaRPr lang="de-DE" altLang="zh-CN"/>
          </a:p>
        </p:txBody>
      </p:sp>
      <p:sp>
        <p:nvSpPr>
          <p:cNvPr id="1075205" name="Rectangle 5"/>
          <p:cNvSpPr>
            <a:spLocks noGrp="1" noChangeArrowheads="1"/>
          </p:cNvSpPr>
          <p:nvPr>
            <p:ph type="subTitle" sz="quarter" idx="1" hasCustomPrompt="1"/>
          </p:nvPr>
        </p:nvSpPr>
        <p:spPr>
          <a:xfrm>
            <a:off x="727075" y="2571750"/>
            <a:ext cx="6764338" cy="773113"/>
          </a:xfrm>
        </p:spPr>
        <p:txBody>
          <a:bodyPr lIns="91440" rIns="91440"/>
          <a:lstStyle>
            <a:lvl1pPr marL="0" indent="0">
              <a:buFont typeface="Wingdings" pitchFamily="2" charset="2"/>
              <a:buNone/>
              <a:defRPr sz="2200" b="1"/>
            </a:lvl1pPr>
          </a:lstStyle>
          <a:p>
            <a:r>
              <a:rPr lang="en-US"/>
              <a:t>Click to edit Master text styles</a:t>
            </a:r>
          </a:p>
        </p:txBody>
      </p:sp>
    </p:spTree>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664B665A-240E-4602-871A-0C9581249EEF}"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9B6F9159-5E1F-44AF-9477-BE39B7A5435B}"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E412F3B6-7116-4D5B-AC6B-CCA7B7471391}" type="slidenum">
              <a:rPr lang="zh-CN" altLang="en-US"/>
              <a:pPr>
                <a:defRPr/>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7988" y="1090613"/>
            <a:ext cx="4122737"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5" y="1090613"/>
            <a:ext cx="4122738"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E469D76C-D24B-4121-ADAA-8628E7FD5897}"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63C66897-F2C3-46BE-BAEA-92825797F4D3}"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91D32126-C399-4333-8C29-7B9AC177070B}"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EA250C49-4841-4244-8C5E-568AB31D9B9F}"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ED6CA2EA-78A7-4E81-BCFD-E03B187C4995}"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E0B4A08A-C2BC-41F2-BF60-245F19E36E45}"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65555E6C-5394-4F04-A317-A3227E8BB436}"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230188"/>
            <a:ext cx="2100263" cy="56594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3225" y="230188"/>
            <a:ext cx="6149975" cy="56594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r>
              <a:rPr lang="de-DE" altLang="zh-CN">
                <a:solidFill>
                  <a:srgbClr val="FFFFFF"/>
                </a:solidFill>
              </a:rPr>
              <a:t>Page </a:t>
            </a:r>
            <a:fld id="{88D74FD4-C2F0-46E2-A5A2-D1B29BB1AEFF}" type="slidenum">
              <a:rPr lang="de-DE" altLang="zh-CN" sz="1400" b="1">
                <a:solidFill>
                  <a:srgbClr val="FFFFFF"/>
                </a:solidFill>
              </a:rPr>
              <a:pPr/>
              <a:t>‹#›</a:t>
            </a:fld>
            <a:endParaRPr lang="de-DE" altLang="zh-CN" sz="1400" b="1">
              <a:solidFill>
                <a:srgbClr val="FFFFFF"/>
              </a:solidFill>
            </a:endParaRPr>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7518B12C-F58B-46DD-946F-9A7388C33045}"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752EEE25-BB49-4147-BE8B-0F7CE056280D}"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99827FD4-4217-4BB7-8D3B-AFA62C104F8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D9DD74DE-B446-446D-966E-41B278517090}"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B9181B14-CB9C-440B-9529-BAC60B516F07}"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7.png"/><Relationship Id="rId2" Type="http://schemas.openxmlformats.org/officeDocument/2006/relationships/slideLayout" Target="../slideLayouts/slideLayout25.xml"/><Relationship Id="rId16"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5.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3.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0 60000 65536"/>
              <a:gd name="T13" fmla="*/ 0 60000 65536"/>
              <a:gd name="T14" fmla="*/ 0 60000 65536"/>
              <a:gd name="T15" fmla="*/ 0 60000 65536"/>
              <a:gd name="T16" fmla="*/ 0 60000 65536"/>
              <a:gd name="T17" fmla="*/ 0 60000 65536"/>
              <a:gd name="T18" fmla="*/ 3163 w 1000"/>
              <a:gd name="T19" fmla="*/ 3163 h 1000"/>
              <a:gd name="T20" fmla="*/ 18437 w 1000"/>
              <a:gd name="T21" fmla="*/ 18437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miter lim="800000"/>
          </a:ln>
        </p:spPr>
        <p:txBody>
          <a:bodyPr/>
          <a:lstStyle/>
          <a:p>
            <a:pPr>
              <a:defRPr/>
            </a:pPr>
            <a:endParaRPr lang="zh-CN" alt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ln>
          <a:effectLst/>
        </p:spPr>
        <p:txBody>
          <a:bodyPr/>
          <a:lstStyle/>
          <a:p>
            <a:pPr>
              <a:defRPr/>
            </a:pPr>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a:noFill/>
          </a:ln>
          <a:effectLst/>
        </p:spPr>
        <p:txBody>
          <a:bodyPr vert="horz" wrap="square" lIns="91440" tIns="45720" rIns="91440" bIns="45720" numCol="1" anchor="t" anchorCtr="0" compatLnSpc="1"/>
          <a:lstStyle>
            <a:lvl1pPr>
              <a:defRPr sz="1200">
                <a:solidFill>
                  <a:srgbClr val="000000"/>
                </a:solidFill>
                <a:latin typeface="+mn-lt"/>
                <a:ea typeface="+mn-ea"/>
              </a:defRPr>
            </a:lvl1pPr>
          </a:lstStyle>
          <a:p>
            <a:pPr>
              <a:defRPr/>
            </a:pPr>
            <a:endParaRPr lang="en-US" altLang="zh-CN"/>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200">
                <a:solidFill>
                  <a:srgbClr val="000000"/>
                </a:solidFill>
                <a:latin typeface="+mn-lt"/>
                <a:ea typeface="+mn-ea"/>
              </a:defRPr>
            </a:lvl1pPr>
          </a:lstStyle>
          <a:p>
            <a:pPr>
              <a:defRPr/>
            </a:pPr>
            <a:endParaRPr lang="en-US" altLang="zh-CN"/>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a:noFill/>
          </a:ln>
          <a:effectLst/>
        </p:spPr>
        <p:txBody>
          <a:bodyPr vert="horz" wrap="square" lIns="91440" tIns="45720" rIns="91440" bIns="45720" numCol="1" anchor="t" anchorCtr="0" compatLnSpc="1"/>
          <a:lstStyle>
            <a:lvl1pPr algn="r">
              <a:defRPr sz="1200">
                <a:solidFill>
                  <a:srgbClr val="000000"/>
                </a:solidFill>
                <a:latin typeface="+mn-lt"/>
                <a:ea typeface="+mn-ea"/>
              </a:defRPr>
            </a:lvl1pPr>
          </a:lstStyle>
          <a:p>
            <a:pPr>
              <a:defRPr/>
            </a:pPr>
            <a:fld id="{F64A2558-7138-468F-A0DB-BA4B9A0D1DF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Line 491"/>
          <p:cNvSpPr>
            <a:spLocks noChangeShapeType="1"/>
          </p:cNvSpPr>
          <p:nvPr/>
        </p:nvSpPr>
        <p:spPr bwMode="auto">
          <a:xfrm>
            <a:off x="1101725" y="1000125"/>
            <a:ext cx="7834313" cy="0"/>
          </a:xfrm>
          <a:prstGeom prst="line">
            <a:avLst/>
          </a:prstGeom>
          <a:noFill/>
          <a:ln w="12700">
            <a:solidFill>
              <a:schemeClr val="hlink"/>
            </a:solidFill>
            <a:round/>
          </a:ln>
          <a:effectLst/>
        </p:spPr>
        <p:txBody>
          <a:bodyPr wrap="none" anchor="ctr"/>
          <a:lstStyle/>
          <a:p>
            <a:pPr>
              <a:defRPr/>
            </a:pPr>
            <a:endParaRPr lang="zh-CN" altLang="en-US"/>
          </a:p>
        </p:txBody>
      </p:sp>
      <p:sp>
        <p:nvSpPr>
          <p:cNvPr id="8195" name="Rectangle 474"/>
          <p:cNvSpPr>
            <a:spLocks noChangeArrowheads="1"/>
          </p:cNvSpPr>
          <p:nvPr/>
        </p:nvSpPr>
        <p:spPr bwMode="gray">
          <a:xfrm>
            <a:off x="269875" y="0"/>
            <a:ext cx="284163" cy="6889750"/>
          </a:xfrm>
          <a:prstGeom prst="rect">
            <a:avLst/>
          </a:prstGeom>
          <a:solidFill>
            <a:schemeClr val="accent2">
              <a:alpha val="79999"/>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51003" name="Rectangle 475"/>
          <p:cNvSpPr>
            <a:spLocks noChangeArrowheads="1"/>
          </p:cNvSpPr>
          <p:nvPr/>
        </p:nvSpPr>
        <p:spPr bwMode="gray">
          <a:xfrm>
            <a:off x="-12700" y="0"/>
            <a:ext cx="330200" cy="6858000"/>
          </a:xfrm>
          <a:prstGeom prst="rect">
            <a:avLst/>
          </a:prstGeom>
          <a:gradFill rotWithShape="1">
            <a:gsLst>
              <a:gs pos="0">
                <a:schemeClr val="accent2">
                  <a:gamma/>
                  <a:shade val="28627"/>
                  <a:invGamma/>
                </a:schemeClr>
              </a:gs>
              <a:gs pos="100000">
                <a:schemeClr val="accent2"/>
              </a:gs>
            </a:gsLst>
            <a:lin ang="18900000" scaled="1"/>
          </a:gradFill>
          <a:ln>
            <a:noFill/>
          </a:ln>
          <a:effectLst/>
        </p:spPr>
        <p:txBody>
          <a:bodyPr wrap="none" anchor="ctr"/>
          <a:lstStyle/>
          <a:p>
            <a:pPr algn="ctr">
              <a:defRPr/>
            </a:pPr>
            <a:endParaRPr lang="zh-CN" altLang="en-US" b="1">
              <a:solidFill>
                <a:srgbClr val="30311D"/>
              </a:solidFill>
              <a:latin typeface="Arial"/>
              <a:ea typeface="+mn-ea"/>
            </a:endParaRPr>
          </a:p>
        </p:txBody>
      </p:sp>
      <p:sp>
        <p:nvSpPr>
          <p:cNvPr id="8197" name="Rectangle 477"/>
          <p:cNvSpPr>
            <a:spLocks noChangeArrowheads="1"/>
          </p:cNvSpPr>
          <p:nvPr/>
        </p:nvSpPr>
        <p:spPr bwMode="gray">
          <a:xfrm>
            <a:off x="749300" y="-14288"/>
            <a:ext cx="71438" cy="6872288"/>
          </a:xfrm>
          <a:prstGeom prst="rect">
            <a:avLst/>
          </a:prstGeom>
          <a:solidFill>
            <a:schemeClr val="accent2">
              <a:alpha val="20000"/>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8198" name="Rectangle 479"/>
          <p:cNvSpPr>
            <a:spLocks noChangeArrowheads="1"/>
          </p:cNvSpPr>
          <p:nvPr/>
        </p:nvSpPr>
        <p:spPr bwMode="gray">
          <a:xfrm>
            <a:off x="508000" y="0"/>
            <a:ext cx="168275" cy="6865938"/>
          </a:xfrm>
          <a:prstGeom prst="rect">
            <a:avLst/>
          </a:prstGeom>
          <a:solidFill>
            <a:schemeClr val="accent2">
              <a:alpha val="54117"/>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8199" name="Rectangle 481"/>
          <p:cNvSpPr>
            <a:spLocks noChangeArrowheads="1"/>
          </p:cNvSpPr>
          <p:nvPr/>
        </p:nvSpPr>
        <p:spPr bwMode="gray">
          <a:xfrm>
            <a:off x="661988" y="0"/>
            <a:ext cx="114300" cy="6872288"/>
          </a:xfrm>
          <a:prstGeom prst="rect">
            <a:avLst/>
          </a:prstGeom>
          <a:solidFill>
            <a:schemeClr val="accent2">
              <a:alpha val="36862"/>
            </a:schemeClr>
          </a:solidFill>
          <a:ln w="28575" algn="ctr">
            <a:noFill/>
            <a:miter lim="800000"/>
          </a:ln>
          <a:effectLst/>
        </p:spPr>
        <p:txBody>
          <a:bodyPr wrap="none" anchor="ctr"/>
          <a:lstStyle/>
          <a:p>
            <a:pPr algn="ctr">
              <a:defRPr/>
            </a:pPr>
            <a:endParaRPr lang="zh-CN" altLang="en-US" b="1">
              <a:solidFill>
                <a:srgbClr val="30311D"/>
              </a:solidFill>
              <a:latin typeface="Arial" charset="0"/>
            </a:endParaRPr>
          </a:p>
        </p:txBody>
      </p:sp>
      <p:sp>
        <p:nvSpPr>
          <p:cNvPr id="11272" name="Rectangle 460"/>
          <p:cNvSpPr>
            <a:spLocks noGrp="1" noChangeArrowheads="1"/>
          </p:cNvSpPr>
          <p:nvPr>
            <p:ph type="title"/>
          </p:nvPr>
        </p:nvSpPr>
        <p:spPr bwMode="auto">
          <a:xfrm>
            <a:off x="1055688" y="65088"/>
            <a:ext cx="7958137" cy="101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1273" name="Rectangle 461"/>
          <p:cNvSpPr>
            <a:spLocks noGrp="1" noChangeArrowheads="1"/>
          </p:cNvSpPr>
          <p:nvPr>
            <p:ph type="body" idx="1"/>
          </p:nvPr>
        </p:nvSpPr>
        <p:spPr bwMode="auto">
          <a:xfrm>
            <a:off x="1030288" y="1163638"/>
            <a:ext cx="7961312" cy="536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50990" name="Rectangle 462"/>
          <p:cNvSpPr>
            <a:spLocks noGrp="1" noChangeArrowheads="1"/>
          </p:cNvSpPr>
          <p:nvPr>
            <p:ph type="dt" sz="half" idx="2"/>
          </p:nvPr>
        </p:nvSpPr>
        <p:spPr bwMode="auto">
          <a:xfrm>
            <a:off x="1077913" y="6616700"/>
            <a:ext cx="2133600" cy="241300"/>
          </a:xfrm>
          <a:prstGeom prst="rect">
            <a:avLst/>
          </a:prstGeom>
          <a:noFill/>
          <a:ln>
            <a:noFill/>
          </a:ln>
          <a:effectLst/>
        </p:spPr>
        <p:txBody>
          <a:bodyPr vert="horz" wrap="square" lIns="91440" tIns="45720" rIns="91440" bIns="45720" numCol="1" anchor="t" anchorCtr="0" compatLnSpc="1"/>
          <a:lstStyle>
            <a:lvl1pPr algn="l">
              <a:defRPr sz="1200" b="0">
                <a:solidFill>
                  <a:srgbClr val="30311D"/>
                </a:solidFill>
                <a:latin typeface="Arial"/>
                <a:ea typeface="宋体" pitchFamily="2" charset="-122"/>
              </a:defRPr>
            </a:lvl1pPr>
          </a:lstStyle>
          <a:p>
            <a:pPr>
              <a:defRPr/>
            </a:pPr>
            <a:endParaRPr lang="en-US" altLang="zh-CN"/>
          </a:p>
        </p:txBody>
      </p:sp>
      <p:sp>
        <p:nvSpPr>
          <p:cNvPr id="150991" name="Rectangle 463"/>
          <p:cNvSpPr>
            <a:spLocks noGrp="1" noChangeArrowheads="1"/>
          </p:cNvSpPr>
          <p:nvPr>
            <p:ph type="ftr" sz="quarter" idx="3"/>
          </p:nvPr>
        </p:nvSpPr>
        <p:spPr bwMode="auto">
          <a:xfrm>
            <a:off x="5838825" y="6616700"/>
            <a:ext cx="2895600" cy="241300"/>
          </a:xfrm>
          <a:prstGeom prst="rect">
            <a:avLst/>
          </a:prstGeom>
          <a:noFill/>
          <a:ln>
            <a:noFill/>
          </a:ln>
          <a:effectLst/>
        </p:spPr>
        <p:txBody>
          <a:bodyPr vert="horz" wrap="square" lIns="91440" tIns="45720" rIns="91440" bIns="45720" numCol="1" anchor="t" anchorCtr="0" compatLnSpc="1"/>
          <a:lstStyle>
            <a:lvl1pPr algn="ctr">
              <a:defRPr sz="1200" b="0">
                <a:solidFill>
                  <a:srgbClr val="30311D"/>
                </a:solidFill>
                <a:latin typeface="Arial"/>
                <a:ea typeface="宋体" pitchFamily="2" charset="-122"/>
              </a:defRPr>
            </a:lvl1pPr>
          </a:lstStyle>
          <a:p>
            <a:pPr>
              <a:defRPr/>
            </a:pPr>
            <a:endParaRPr lang="en-US" altLang="zh-CN"/>
          </a:p>
        </p:txBody>
      </p:sp>
      <p:sp>
        <p:nvSpPr>
          <p:cNvPr id="150992" name="Rectangle 464"/>
          <p:cNvSpPr>
            <a:spLocks noGrp="1" noChangeArrowheads="1"/>
          </p:cNvSpPr>
          <p:nvPr>
            <p:ph type="sldNum" sz="quarter" idx="4"/>
          </p:nvPr>
        </p:nvSpPr>
        <p:spPr bwMode="auto">
          <a:xfrm>
            <a:off x="4187825" y="6616700"/>
            <a:ext cx="661988" cy="241300"/>
          </a:xfrm>
          <a:prstGeom prst="rect">
            <a:avLst/>
          </a:prstGeom>
          <a:noFill/>
          <a:ln>
            <a:noFill/>
          </a:ln>
          <a:effectLst/>
        </p:spPr>
        <p:txBody>
          <a:bodyPr vert="horz" wrap="square" lIns="91440" tIns="45720" rIns="91440" bIns="45720" numCol="1" anchor="t" anchorCtr="0" compatLnSpc="1"/>
          <a:lstStyle>
            <a:lvl1pPr algn="r">
              <a:defRPr sz="1200" b="0">
                <a:solidFill>
                  <a:srgbClr val="30311D"/>
                </a:solidFill>
                <a:latin typeface="Arial"/>
                <a:ea typeface="宋体" pitchFamily="2" charset="-122"/>
              </a:defRPr>
            </a:lvl1pPr>
          </a:lstStyle>
          <a:p>
            <a:pPr>
              <a:defRPr/>
            </a:pPr>
            <a:fld id="{AE3FA4CE-DCBC-4895-B5A8-9DDDDC811A0A}" type="slidenum">
              <a:rPr lang="en-US" altLang="zh-CN"/>
              <a:pPr>
                <a:defRPr/>
              </a:pPr>
              <a:t>‹#›</a:t>
            </a:fld>
            <a:endParaRPr lang="en-US" altLang="zh-CN"/>
          </a:p>
        </p:txBody>
      </p:sp>
      <p:sp>
        <p:nvSpPr>
          <p:cNvPr id="8205" name="Oval 508"/>
          <p:cNvSpPr>
            <a:spLocks noChangeArrowheads="1"/>
          </p:cNvSpPr>
          <p:nvPr/>
        </p:nvSpPr>
        <p:spPr bwMode="gray">
          <a:xfrm>
            <a:off x="438150" y="1892300"/>
            <a:ext cx="619125" cy="614363"/>
          </a:xfrm>
          <a:prstGeom prst="ellipse">
            <a:avLst/>
          </a:prstGeom>
          <a:blipFill dpi="0" rotWithShape="1">
            <a:blip r:embed="rId14" cstate="print"/>
            <a:srcRect/>
            <a:stretch>
              <a:fillRect/>
            </a:stretch>
          </a:blipFill>
          <a:ln w="28575" algn="ctr">
            <a:solidFill>
              <a:srgbClr val="F8F8F8">
                <a:alpha val="70195"/>
              </a:srgbClr>
            </a:solidFill>
            <a:round/>
          </a:ln>
          <a:effectLst/>
        </p:spPr>
        <p:txBody>
          <a:bodyPr wrap="none" anchor="ctr"/>
          <a:lstStyle/>
          <a:p>
            <a:pPr algn="ctr">
              <a:defRPr/>
            </a:pPr>
            <a:endParaRPr lang="zh-CN" altLang="en-US" b="1">
              <a:solidFill>
                <a:srgbClr val="30311D"/>
              </a:solidFill>
              <a:latin typeface="Arial" charset="0"/>
            </a:endParaRPr>
          </a:p>
        </p:txBody>
      </p:sp>
      <p:sp>
        <p:nvSpPr>
          <p:cNvPr id="8206" name="Oval 511"/>
          <p:cNvSpPr>
            <a:spLocks noChangeArrowheads="1"/>
          </p:cNvSpPr>
          <p:nvPr/>
        </p:nvSpPr>
        <p:spPr bwMode="gray">
          <a:xfrm>
            <a:off x="442913" y="315913"/>
            <a:ext cx="603250" cy="596900"/>
          </a:xfrm>
          <a:prstGeom prst="ellipse">
            <a:avLst/>
          </a:prstGeom>
          <a:blipFill dpi="0" rotWithShape="1">
            <a:blip r:embed="rId15" cstate="print"/>
            <a:srcRect/>
            <a:stretch>
              <a:fillRect/>
            </a:stretch>
          </a:blipFill>
          <a:ln w="57150" algn="ctr">
            <a:solidFill>
              <a:srgbClr val="F8F8F8">
                <a:alpha val="70195"/>
              </a:srgbClr>
            </a:solidFill>
            <a:round/>
          </a:ln>
          <a:effectLst/>
        </p:spPr>
        <p:txBody>
          <a:bodyPr wrap="none" anchor="ctr"/>
          <a:lstStyle/>
          <a:p>
            <a:pPr algn="ctr">
              <a:defRPr/>
            </a:pPr>
            <a:endParaRPr lang="zh-CN" altLang="en-US" b="1">
              <a:solidFill>
                <a:srgbClr val="30311D"/>
              </a:solidFill>
              <a:latin typeface="Arial" charset="0"/>
            </a:endParaRPr>
          </a:p>
        </p:txBody>
      </p:sp>
      <p:sp>
        <p:nvSpPr>
          <p:cNvPr id="8207" name="Oval 515"/>
          <p:cNvSpPr>
            <a:spLocks noChangeArrowheads="1"/>
          </p:cNvSpPr>
          <p:nvPr/>
        </p:nvSpPr>
        <p:spPr bwMode="gray">
          <a:xfrm>
            <a:off x="430213" y="1128713"/>
            <a:ext cx="603250" cy="593725"/>
          </a:xfrm>
          <a:prstGeom prst="ellipse">
            <a:avLst/>
          </a:prstGeom>
          <a:blipFill dpi="0" rotWithShape="1">
            <a:blip r:embed="rId16" cstate="print"/>
            <a:srcRect/>
            <a:stretch>
              <a:fillRect/>
            </a:stretch>
          </a:blipFill>
          <a:ln w="38100" algn="ctr">
            <a:solidFill>
              <a:srgbClr val="F8F8F8">
                <a:alpha val="70195"/>
              </a:srgbClr>
            </a:solidFill>
            <a:round/>
          </a:ln>
          <a:effectLst/>
        </p:spPr>
        <p:txBody>
          <a:bodyPr wrap="none" anchor="ctr"/>
          <a:lstStyle/>
          <a:p>
            <a:pPr algn="ctr">
              <a:defRPr/>
            </a:pPr>
            <a:endParaRPr lang="zh-CN" altLang="en-US" b="1">
              <a:solidFill>
                <a:srgbClr val="30311D"/>
              </a:solidFill>
              <a:latin typeface="Arial"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pitchFamily="34" charset="0"/>
        </a:defRPr>
      </a:lvl2pPr>
      <a:lvl3pPr algn="l" rtl="0" eaLnBrk="0" fontAlgn="base" hangingPunct="0">
        <a:spcBef>
          <a:spcPct val="0"/>
        </a:spcBef>
        <a:spcAft>
          <a:spcPct val="0"/>
        </a:spcAft>
        <a:defRPr sz="4000" b="1">
          <a:solidFill>
            <a:schemeClr val="tx2"/>
          </a:solidFill>
          <a:latin typeface="Arial" pitchFamily="34" charset="0"/>
        </a:defRPr>
      </a:lvl3pPr>
      <a:lvl4pPr algn="l" rtl="0" eaLnBrk="0" fontAlgn="base" hangingPunct="0">
        <a:spcBef>
          <a:spcPct val="0"/>
        </a:spcBef>
        <a:spcAft>
          <a:spcPct val="0"/>
        </a:spcAft>
        <a:defRPr sz="4000" b="1">
          <a:solidFill>
            <a:schemeClr val="tx2"/>
          </a:solidFill>
          <a:latin typeface="Arial" pitchFamily="34" charset="0"/>
        </a:defRPr>
      </a:lvl4pPr>
      <a:lvl5pPr algn="l" rtl="0" eaLnBrk="0" fontAlgn="base" hangingPunct="0">
        <a:spcBef>
          <a:spcPct val="0"/>
        </a:spcBef>
        <a:spcAft>
          <a:spcPct val="0"/>
        </a:spcAft>
        <a:defRPr sz="4000" b="1">
          <a:solidFill>
            <a:schemeClr val="tx2"/>
          </a:solidFill>
          <a:latin typeface="Arial" pitchFamily="34" charset="0"/>
        </a:defRPr>
      </a:lvl5pPr>
      <a:lvl6pPr marL="457200" algn="l" rtl="0" eaLnBrk="1" fontAlgn="base" hangingPunct="1">
        <a:spcBef>
          <a:spcPct val="0"/>
        </a:spcBef>
        <a:spcAft>
          <a:spcPct val="0"/>
        </a:spcAft>
        <a:defRPr sz="4000" b="1">
          <a:solidFill>
            <a:schemeClr val="tx2"/>
          </a:solidFill>
          <a:latin typeface="Arial" pitchFamily="34" charset="0"/>
        </a:defRPr>
      </a:lvl6pPr>
      <a:lvl7pPr marL="914400" algn="l" rtl="0" eaLnBrk="1" fontAlgn="base" hangingPunct="1">
        <a:spcBef>
          <a:spcPct val="0"/>
        </a:spcBef>
        <a:spcAft>
          <a:spcPct val="0"/>
        </a:spcAft>
        <a:defRPr sz="4000" b="1">
          <a:solidFill>
            <a:schemeClr val="tx2"/>
          </a:solidFill>
          <a:latin typeface="Arial" pitchFamily="34" charset="0"/>
        </a:defRPr>
      </a:lvl7pPr>
      <a:lvl8pPr marL="1371600" algn="l" rtl="0" eaLnBrk="1" fontAlgn="base" hangingPunct="1">
        <a:spcBef>
          <a:spcPct val="0"/>
        </a:spcBef>
        <a:spcAft>
          <a:spcPct val="0"/>
        </a:spcAft>
        <a:defRPr sz="4000" b="1">
          <a:solidFill>
            <a:schemeClr val="tx2"/>
          </a:solidFill>
          <a:latin typeface="Arial" pitchFamily="34" charset="0"/>
        </a:defRPr>
      </a:lvl8pPr>
      <a:lvl9pPr marL="1828800" algn="l" rtl="0" eaLnBrk="1" fontAlgn="base" hangingPunct="1">
        <a:spcBef>
          <a:spcPct val="0"/>
        </a:spcBef>
        <a:spcAft>
          <a:spcPct val="0"/>
        </a:spcAft>
        <a:defRPr sz="4000" b="1">
          <a:solidFill>
            <a:schemeClr val="tx2"/>
          </a:solidFill>
          <a:latin typeface="Arial" pitchFamily="34" charset="0"/>
        </a:defRPr>
      </a:lvl9pPr>
    </p:titleStyle>
    <p:bodyStyle>
      <a:lvl1pPr marL="342900" indent="-342900" algn="l" rtl="0" eaLnBrk="0" fontAlgn="base" hangingPunct="0">
        <a:spcBef>
          <a:spcPct val="20000"/>
        </a:spcBef>
        <a:spcAft>
          <a:spcPct val="0"/>
        </a:spcAft>
        <a:buSzPct val="85000"/>
        <a:buFont typeface="Wingdings" pitchFamily="2" charset="2"/>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hlink"/>
        </a:buClr>
        <a:buSzPct val="105000"/>
        <a:buChar char="•"/>
        <a:defRPr sz="2800">
          <a:solidFill>
            <a:schemeClr val="tx2"/>
          </a:solidFill>
          <a:latin typeface="+mn-lt"/>
        </a:defRPr>
      </a:lvl2pPr>
      <a:lvl3pPr marL="1143000" indent="-228600" algn="l" rtl="0" eaLnBrk="0" fontAlgn="base" hangingPunct="0">
        <a:spcBef>
          <a:spcPct val="20000"/>
        </a:spcBef>
        <a:spcAft>
          <a:spcPct val="0"/>
        </a:spcAft>
        <a:buClr>
          <a:schemeClr val="folHlink"/>
        </a:buClr>
        <a:buChar char="•"/>
        <a:defRPr sz="2400">
          <a:solidFill>
            <a:schemeClr val="tx2"/>
          </a:solidFill>
          <a:latin typeface="+mn-lt"/>
        </a:defRPr>
      </a:lvl3pPr>
      <a:lvl4pPr marL="1600200" indent="-228600" algn="l" rtl="0" eaLnBrk="0" fontAlgn="base" hangingPunct="0">
        <a:spcBef>
          <a:spcPct val="20000"/>
        </a:spcBef>
        <a:spcAft>
          <a:spcPct val="0"/>
        </a:spcAft>
        <a:buClr>
          <a:schemeClr val="tx2"/>
        </a:buClr>
        <a:buSzPct val="85000"/>
        <a:buChar char="•"/>
        <a:defRPr sz="2000">
          <a:solidFill>
            <a:schemeClr val="tx2"/>
          </a:solidFill>
          <a:latin typeface="+mn-lt"/>
        </a:defRPr>
      </a:lvl4pPr>
      <a:lvl5pPr marL="2057400" indent="-228600" algn="l" rtl="0" eaLnBrk="0" fontAlgn="base" hangingPunct="0">
        <a:spcBef>
          <a:spcPct val="20000"/>
        </a:spcBef>
        <a:spcAft>
          <a:spcPct val="0"/>
        </a:spcAft>
        <a:buClr>
          <a:schemeClr val="accent1"/>
        </a:buClr>
        <a:buSzPct val="85000"/>
        <a:buChar char="•"/>
        <a:defRPr sz="2000">
          <a:solidFill>
            <a:schemeClr val="tx2"/>
          </a:solidFill>
          <a:latin typeface="+mn-lt"/>
        </a:defRPr>
      </a:lvl5pPr>
      <a:lvl6pPr marL="2514600" indent="-228600" algn="l" rtl="0" eaLnBrk="1" fontAlgn="base" hangingPunct="1">
        <a:spcBef>
          <a:spcPct val="20000"/>
        </a:spcBef>
        <a:spcAft>
          <a:spcPct val="0"/>
        </a:spcAft>
        <a:buClr>
          <a:schemeClr val="accent1"/>
        </a:buClr>
        <a:buSzPct val="85000"/>
        <a:buChar char="•"/>
        <a:defRPr sz="2000">
          <a:solidFill>
            <a:schemeClr val="tx2"/>
          </a:solidFill>
          <a:latin typeface="+mn-lt"/>
        </a:defRPr>
      </a:lvl6pPr>
      <a:lvl7pPr marL="2971800" indent="-228600" algn="l" rtl="0" eaLnBrk="1" fontAlgn="base" hangingPunct="1">
        <a:spcBef>
          <a:spcPct val="20000"/>
        </a:spcBef>
        <a:spcAft>
          <a:spcPct val="0"/>
        </a:spcAft>
        <a:buClr>
          <a:schemeClr val="accent1"/>
        </a:buClr>
        <a:buSzPct val="85000"/>
        <a:buChar char="•"/>
        <a:defRPr sz="2000">
          <a:solidFill>
            <a:schemeClr val="tx2"/>
          </a:solidFill>
          <a:latin typeface="+mn-lt"/>
        </a:defRPr>
      </a:lvl7pPr>
      <a:lvl8pPr marL="3429000" indent="-228600" algn="l" rtl="0" eaLnBrk="1" fontAlgn="base" hangingPunct="1">
        <a:spcBef>
          <a:spcPct val="20000"/>
        </a:spcBef>
        <a:spcAft>
          <a:spcPct val="0"/>
        </a:spcAft>
        <a:buClr>
          <a:schemeClr val="accent1"/>
        </a:buClr>
        <a:buSzPct val="85000"/>
        <a:buChar char="•"/>
        <a:defRPr sz="2000">
          <a:solidFill>
            <a:schemeClr val="tx2"/>
          </a:solidFill>
          <a:latin typeface="+mn-lt"/>
        </a:defRPr>
      </a:lvl8pPr>
      <a:lvl9pPr marL="3886200" indent="-228600" algn="l" rtl="0" eaLnBrk="1" fontAlgn="base" hangingPunct="1">
        <a:spcBef>
          <a:spcPct val="20000"/>
        </a:spcBef>
        <a:spcAft>
          <a:spcPct val="0"/>
        </a:spcAft>
        <a:buClr>
          <a:schemeClr val="accent1"/>
        </a:buClr>
        <a:buSzPct val="85000"/>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192" name="Group 168"/>
          <p:cNvGrpSpPr/>
          <p:nvPr/>
        </p:nvGrpSpPr>
        <p:grpSpPr bwMode="auto">
          <a:xfrm>
            <a:off x="0" y="0"/>
            <a:ext cx="9144000" cy="6858000"/>
            <a:chOff x="0" y="0"/>
            <a:chExt cx="5760" cy="4320"/>
          </a:xfrm>
        </p:grpSpPr>
        <p:sp>
          <p:nvSpPr>
            <p:cNvPr id="1188" name="Rectangle 164"/>
            <p:cNvSpPr>
              <a:spLocks noChangeArrowheads="1"/>
            </p:cNvSpPr>
            <p:nvPr/>
          </p:nvSpPr>
          <p:spPr bwMode="gray">
            <a:xfrm>
              <a:off x="0" y="4232"/>
              <a:ext cx="5760" cy="88"/>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a:solidFill>
                  <a:srgbClr val="000000"/>
                </a:solidFill>
                <a:latin typeface="Arial" pitchFamily="34" charset="0"/>
                <a:ea typeface="+mn-ea"/>
              </a:endParaRPr>
            </a:p>
          </p:txBody>
        </p:sp>
        <p:grpSp>
          <p:nvGrpSpPr>
            <p:cNvPr id="1189" name="Group 165"/>
            <p:cNvGrpSpPr/>
            <p:nvPr/>
          </p:nvGrpSpPr>
          <p:grpSpPr bwMode="auto">
            <a:xfrm>
              <a:off x="0" y="0"/>
              <a:ext cx="5760" cy="1056"/>
              <a:chOff x="0" y="0"/>
              <a:chExt cx="5760" cy="1224"/>
            </a:xfrm>
          </p:grpSpPr>
          <p:pic>
            <p:nvPicPr>
              <p:cNvPr id="1173" name="Picture 149" descr="4_1"/>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gray">
              <a:xfrm>
                <a:off x="0" y="0"/>
                <a:ext cx="5760" cy="1224"/>
              </a:xfrm>
              <a:prstGeom prst="rect">
                <a:avLst/>
              </a:prstGeom>
              <a:noFill/>
              <a:extLst>
                <a:ext uri="{909E8E84-426E-40DD-AFC4-6F175D3DCCD1}">
                  <a14:hiddenFill xmlns="" xmlns:a14="http://schemas.microsoft.com/office/drawing/2010/main">
                    <a:solidFill>
                      <a:srgbClr val="FFFFFF"/>
                    </a:solidFill>
                  </a14:hiddenFill>
                </a:ext>
              </a:extLst>
            </p:spPr>
          </p:pic>
          <p:pic>
            <p:nvPicPr>
              <p:cNvPr id="1177" name="Picture 153" descr="6"/>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gray">
              <a:xfrm>
                <a:off x="5094" y="0"/>
                <a:ext cx="666" cy="846"/>
              </a:xfrm>
              <a:prstGeom prst="rect">
                <a:avLst/>
              </a:prstGeom>
              <a:noFill/>
              <a:extLst>
                <a:ext uri="{909E8E84-426E-40DD-AFC4-6F175D3DCCD1}">
                  <a14:hiddenFill xmlns="" xmlns:a14="http://schemas.microsoft.com/office/drawing/2010/main">
                    <a:solidFill>
                      <a:srgbClr val="FFFFFF"/>
                    </a:solidFill>
                  </a14:hiddenFill>
                </a:ext>
              </a:extLst>
            </p:spPr>
          </p:pic>
          <p:pic>
            <p:nvPicPr>
              <p:cNvPr id="1182" name="Picture 158" descr="123"/>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gray">
              <a:xfrm rot="930090">
                <a:off x="48" y="96"/>
                <a:ext cx="543" cy="524"/>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191" name="Picture 167" descr="OPENAS_307439 copy"/>
            <p:cNvPicPr>
              <a:picLocks noChangeAspect="1" noChangeArrowheads="1"/>
            </p:cNvPicPr>
            <p:nvPr/>
          </p:nvPicPr>
          <p:blipFill>
            <a:blip r:embed="rId18" cstate="print">
              <a:extLst>
                <a:ext uri="{28A0092B-C50C-407E-A947-70E740481C1C}">
                  <a14:useLocalDpi xmlns="" xmlns:a14="http://schemas.microsoft.com/office/drawing/2010/main" val="0"/>
                </a:ext>
              </a:extLst>
            </a:blip>
            <a:srcRect r="3334" b="10161"/>
            <a:stretch>
              <a:fillRect/>
            </a:stretch>
          </p:blipFill>
          <p:spPr bwMode="gray">
            <a:xfrm>
              <a:off x="4272" y="3492"/>
              <a:ext cx="1392" cy="828"/>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28" name="Rectangle 4"/>
          <p:cNvSpPr>
            <a:spLocks noGrp="1" noChangeArrowheads="1"/>
          </p:cNvSpPr>
          <p:nvPr>
            <p:ph type="dt" sz="half" idx="2"/>
          </p:nvPr>
        </p:nvSpPr>
        <p:spPr bwMode="gray">
          <a:xfrm>
            <a:off x="4114800" y="6448425"/>
            <a:ext cx="2133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b="1">
                <a:latin typeface="+mn-lt"/>
              </a:defRPr>
            </a:lvl1pPr>
          </a:lstStyle>
          <a:p>
            <a:pPr algn="r"/>
            <a:endParaRPr lang="zh-CN" altLang="zh-CN">
              <a:solidFill>
                <a:srgbClr val="000000"/>
              </a:solidFill>
              <a:ea typeface="+mn-ea"/>
            </a:endParaRPr>
          </a:p>
        </p:txBody>
      </p:sp>
      <p:sp>
        <p:nvSpPr>
          <p:cNvPr id="1027" name="Rectangle 3"/>
          <p:cNvSpPr>
            <a:spLocks noGrp="1" noChangeArrowheads="1"/>
          </p:cNvSpPr>
          <p:nvPr>
            <p:ph type="body" idx="1"/>
          </p:nvPr>
        </p:nvSpPr>
        <p:spPr bwMode="gray">
          <a:xfrm>
            <a:off x="304800" y="1219200"/>
            <a:ext cx="8382000" cy="510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30" name="Rectangle 6"/>
          <p:cNvSpPr>
            <a:spLocks noGrp="1" noChangeArrowheads="1"/>
          </p:cNvSpPr>
          <p:nvPr>
            <p:ph type="sldNum" sz="quarter" idx="4"/>
          </p:nvPr>
        </p:nvSpPr>
        <p:spPr bwMode="gray">
          <a:xfrm>
            <a:off x="304800" y="6448425"/>
            <a:ext cx="5334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000">
                <a:latin typeface="+mn-lt"/>
                <a:ea typeface="宋体" pitchFamily="2" charset="-122"/>
              </a:defRPr>
            </a:lvl1pPr>
          </a:lstStyle>
          <a:p>
            <a:fld id="{ECD94613-FD97-45EE-809B-CC40B5306A32}" type="slidenum">
              <a:rPr lang="en-US" altLang="zh-CN">
                <a:solidFill>
                  <a:srgbClr val="000000"/>
                </a:solidFill>
              </a:rPr>
              <a:pPr/>
              <a:t>‹#›</a:t>
            </a:fld>
            <a:endParaRPr lang="en-US" altLang="zh-CN">
              <a:solidFill>
                <a:srgbClr val="000000"/>
              </a:solidFill>
            </a:endParaRPr>
          </a:p>
        </p:txBody>
      </p:sp>
      <p:sp>
        <p:nvSpPr>
          <p:cNvPr id="1159" name="Line 135"/>
          <p:cNvSpPr>
            <a:spLocks noChangeShapeType="1"/>
          </p:cNvSpPr>
          <p:nvPr/>
        </p:nvSpPr>
        <p:spPr bwMode="white">
          <a:xfrm>
            <a:off x="9525" y="5967413"/>
            <a:ext cx="641350" cy="0"/>
          </a:xfrm>
          <a:prstGeom prst="line">
            <a:avLst/>
          </a:prstGeom>
          <a:noFill/>
          <a:ln w="12700">
            <a:solidFill>
              <a:srgbClr val="FFFFFF"/>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r"/>
            <a:endParaRPr lang="zh-CN" altLang="en-US">
              <a:solidFill>
                <a:srgbClr val="000000"/>
              </a:solidFill>
              <a:latin typeface="Arial" pitchFamily="34" charset="0"/>
              <a:ea typeface="+mn-ea"/>
            </a:endParaRPr>
          </a:p>
        </p:txBody>
      </p:sp>
      <p:sp>
        <p:nvSpPr>
          <p:cNvPr id="1026" name="Rectangle 2"/>
          <p:cNvSpPr>
            <a:spLocks noGrp="1" noChangeArrowheads="1"/>
          </p:cNvSpPr>
          <p:nvPr>
            <p:ph type="title"/>
          </p:nvPr>
        </p:nvSpPr>
        <p:spPr bwMode="gray">
          <a:xfrm>
            <a:off x="838200" y="3508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183" name="Rectangle 159"/>
          <p:cNvSpPr>
            <a:spLocks noGrp="1" noChangeArrowheads="1"/>
          </p:cNvSpPr>
          <p:nvPr>
            <p:ph type="ftr" sz="quarter" idx="3"/>
          </p:nvPr>
        </p:nvSpPr>
        <p:spPr bwMode="auto">
          <a:xfrm>
            <a:off x="914400" y="6448425"/>
            <a:ext cx="2895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itchFamily="2" charset="-122"/>
              </a:defRPr>
            </a:lvl1pPr>
          </a:lstStyle>
          <a:p>
            <a:endParaRPr lang="en-US" altLang="zh-CN">
              <a:solidFill>
                <a:srgbClr val="000000"/>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p:titleStyle>
    <p:bodyStyle>
      <a:lvl1pPr marL="342900" indent="-342900" algn="l" rtl="0" eaLnBrk="1" fontAlgn="base" hangingPunct="1">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Font typeface="Wingdings" pitchFamily="2" charset="2"/>
        <a:buChar char="§"/>
        <a:defRPr sz="2800">
          <a:solidFill>
            <a:schemeClr val="tx1"/>
          </a:solidFill>
          <a:latin typeface="Arial" pitchFamily="34" charset="0"/>
        </a:defRPr>
      </a:lvl2pPr>
      <a:lvl3pPr marL="1143000" indent="-228600" algn="l" rtl="0" eaLnBrk="1" fontAlgn="base" hangingPunct="1">
        <a:spcBef>
          <a:spcPct val="20000"/>
        </a:spcBef>
        <a:spcAft>
          <a:spcPct val="0"/>
        </a:spcAft>
        <a:buClr>
          <a:schemeClr val="hlink"/>
        </a:buClr>
        <a:buChar char="•"/>
        <a:defRPr sz="2400">
          <a:solidFill>
            <a:schemeClr val="tx1"/>
          </a:solidFill>
          <a:latin typeface="Arial" pitchFamily="34" charset="0"/>
        </a:defRPr>
      </a:lvl3pPr>
      <a:lvl4pPr marL="1600200" indent="-228600" algn="l" rtl="0" eaLnBrk="1" fontAlgn="base" hangingPunct="1">
        <a:spcBef>
          <a:spcPct val="20000"/>
        </a:spcBef>
        <a:spcAft>
          <a:spcPct val="0"/>
        </a:spcAft>
        <a:buChar char="–"/>
        <a:defRPr sz="2000">
          <a:solidFill>
            <a:schemeClr val="tx1"/>
          </a:solidFill>
          <a:latin typeface="Arial" pitchFamily="34" charset="0"/>
        </a:defRPr>
      </a:lvl4pPr>
      <a:lvl5pPr marL="2057400" indent="-228600" algn="l" rtl="0" eaLnBrk="1" fontAlgn="base" hangingPunct="1">
        <a:spcBef>
          <a:spcPct val="20000"/>
        </a:spcBef>
        <a:spcAft>
          <a:spcPct val="0"/>
        </a:spcAft>
        <a:buChar char="»"/>
        <a:defRPr sz="2000">
          <a:solidFill>
            <a:schemeClr val="tx1"/>
          </a:solidFill>
          <a:latin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pitchFamily="34" charset="0"/>
        </a:defRPr>
      </a:lvl6pPr>
      <a:lvl7pPr marL="2971800" indent="-228600" algn="l" rtl="0" eaLnBrk="1" fontAlgn="base" hangingPunct="1">
        <a:spcBef>
          <a:spcPct val="20000"/>
        </a:spcBef>
        <a:spcAft>
          <a:spcPct val="0"/>
        </a:spcAft>
        <a:buChar char="»"/>
        <a:defRPr sz="2000">
          <a:solidFill>
            <a:schemeClr val="tx1"/>
          </a:solidFill>
          <a:latin typeface="Arial" pitchFamily="34" charset="0"/>
        </a:defRPr>
      </a:lvl7pPr>
      <a:lvl8pPr marL="3429000" indent="-228600" algn="l" rtl="0" eaLnBrk="1" fontAlgn="base" hangingPunct="1">
        <a:spcBef>
          <a:spcPct val="20000"/>
        </a:spcBef>
        <a:spcAft>
          <a:spcPct val="0"/>
        </a:spcAft>
        <a:buChar char="»"/>
        <a:defRPr sz="2000">
          <a:solidFill>
            <a:schemeClr val="tx1"/>
          </a:solidFill>
          <a:latin typeface="Arial" pitchFamily="34" charset="0"/>
        </a:defRPr>
      </a:lvl8pPr>
      <a:lvl9pPr marL="3886200" indent="-228600" algn="l" rtl="0" eaLnBrk="1" fontAlgn="base" hangingPunct="1">
        <a:spcBef>
          <a:spcPct val="20000"/>
        </a:spcBef>
        <a:spcAft>
          <a:spcPct val="0"/>
        </a:spcAft>
        <a:buChar char="»"/>
        <a:defRPr sz="2000">
          <a:solidFill>
            <a:schemeClr val="tx1"/>
          </a:solidFill>
          <a:latin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4189" name="Rectangle 13"/>
          <p:cNvSpPr>
            <a:spLocks noChangeArrowheads="1"/>
          </p:cNvSpPr>
          <p:nvPr/>
        </p:nvSpPr>
        <p:spPr bwMode="auto">
          <a:xfrm>
            <a:off x="0" y="1003300"/>
            <a:ext cx="9144000" cy="5346700"/>
          </a:xfrm>
          <a:prstGeom prst="rect">
            <a:avLst/>
          </a:prstGeom>
          <a:solidFill>
            <a:schemeClr val="folHlink"/>
          </a:solidFill>
          <a:ln w="12700">
            <a:noFill/>
            <a:miter lim="800000"/>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zh-CN" altLang="en-US" smtClean="0">
              <a:solidFill>
                <a:srgbClr val="000000"/>
              </a:solidFill>
              <a:ea typeface="宋体" pitchFamily="2" charset="-122"/>
            </a:endParaRPr>
          </a:p>
        </p:txBody>
      </p:sp>
      <p:pic>
        <p:nvPicPr>
          <p:cNvPr id="3075" name="Picture 5" descr="Hintergrund"/>
          <p:cNvPicPr>
            <a:picLocks noChangeAspect="1" noChangeArrowheads="1"/>
          </p:cNvPicPr>
          <p:nvPr/>
        </p:nvPicPr>
        <p:blipFill>
          <a:blip r:embed="rId13">
            <a:extLst>
              <a:ext uri="{28A0092B-C50C-407E-A947-70E740481C1C}">
                <a14:useLocalDpi xmlns="" xmlns:a14="http://schemas.microsoft.com/office/drawing/2010/main" val="0"/>
              </a:ext>
            </a:extLst>
          </a:blip>
          <a:srcRect b="92570"/>
          <a:stretch>
            <a:fillRect/>
          </a:stretch>
        </p:blipFill>
        <p:spPr bwMode="auto">
          <a:xfrm>
            <a:off x="0" y="6362700"/>
            <a:ext cx="9144000" cy="50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6" name="Rectangle 2"/>
          <p:cNvSpPr>
            <a:spLocks noGrp="1" noChangeArrowheads="1"/>
          </p:cNvSpPr>
          <p:nvPr>
            <p:ph type="title"/>
          </p:nvPr>
        </p:nvSpPr>
        <p:spPr bwMode="auto">
          <a:xfrm>
            <a:off x="403225" y="230188"/>
            <a:ext cx="5945188"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lstStyle/>
          <a:p>
            <a:pPr lvl="0"/>
            <a:r>
              <a:rPr lang="en-US" altLang="zh-CN" smtClean="0"/>
              <a:t>Click to edit Master title style</a:t>
            </a:r>
            <a:endParaRPr lang="de-DE" altLang="zh-CN" smtClean="0"/>
          </a:p>
        </p:txBody>
      </p:sp>
      <p:sp>
        <p:nvSpPr>
          <p:cNvPr id="3077" name="Rectangle 3"/>
          <p:cNvSpPr>
            <a:spLocks noGrp="1" noChangeArrowheads="1"/>
          </p:cNvSpPr>
          <p:nvPr>
            <p:ph type="body" idx="1"/>
          </p:nvPr>
        </p:nvSpPr>
        <p:spPr bwMode="auto">
          <a:xfrm>
            <a:off x="407988" y="1090613"/>
            <a:ext cx="8397875" cy="4799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74180" name="Rectangle 4"/>
          <p:cNvSpPr>
            <a:spLocks noGrp="1" noChangeArrowheads="1"/>
          </p:cNvSpPr>
          <p:nvPr>
            <p:ph type="ftr" sz="quarter" idx="3"/>
          </p:nvPr>
        </p:nvSpPr>
        <p:spPr bwMode="auto">
          <a:xfrm>
            <a:off x="8045450" y="6464300"/>
            <a:ext cx="1066800" cy="247650"/>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bg1"/>
                </a:solidFill>
              </a:defRPr>
            </a:lvl1pPr>
          </a:lstStyle>
          <a:p>
            <a:r>
              <a:rPr lang="de-DE" altLang="zh-CN" smtClean="0">
                <a:solidFill>
                  <a:srgbClr val="FFFFFF"/>
                </a:solidFill>
                <a:latin typeface="Arial" pitchFamily="34" charset="0"/>
                <a:ea typeface="宋体" pitchFamily="2" charset="-122"/>
              </a:rPr>
              <a:t>Page </a:t>
            </a:r>
            <a:fld id="{77EA7E2A-1FF8-4985-BB67-CE2518BE1AB0}" type="slidenum">
              <a:rPr lang="de-DE" altLang="zh-CN" sz="1400" b="1" smtClean="0">
                <a:solidFill>
                  <a:srgbClr val="FFFFFF"/>
                </a:solidFill>
                <a:latin typeface="Arial" pitchFamily="34" charset="0"/>
                <a:ea typeface="宋体" pitchFamily="2" charset="-122"/>
              </a:rPr>
              <a:pPr/>
              <a:t>‹#›</a:t>
            </a:fld>
            <a:endParaRPr lang="de-DE" altLang="zh-CN" sz="1400" b="1" smtClean="0">
              <a:solidFill>
                <a:srgbClr val="FFFFFF"/>
              </a:solidFill>
              <a:latin typeface="Arial" pitchFamily="34" charset="0"/>
              <a:ea typeface="宋体" pitchFamily="2" charset="-122"/>
            </a:endParaRPr>
          </a:p>
        </p:txBody>
      </p:sp>
      <p:pic>
        <p:nvPicPr>
          <p:cNvPr id="3079" name="Picture 6" descr="schatten"/>
          <p:cNvPicPr>
            <a:picLocks noChangeAspect="1" noChangeArrowheads="1"/>
          </p:cNvPicPr>
          <p:nvPr/>
        </p:nvPicPr>
        <p:blipFill>
          <a:blip r:embed="rId14">
            <a:lum bright="36000"/>
            <a:extLst>
              <a:ext uri="{28A0092B-C50C-407E-A947-70E740481C1C}">
                <a14:useLocalDpi xmlns="" xmlns:a14="http://schemas.microsoft.com/office/drawing/2010/main" val="0"/>
              </a:ext>
            </a:extLst>
          </a:blip>
          <a:srcRect/>
          <a:stretch>
            <a:fillRect/>
          </a:stretch>
        </p:blipFill>
        <p:spPr bwMode="auto">
          <a:xfrm>
            <a:off x="0" y="6243638"/>
            <a:ext cx="9144000" cy="12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spd="med">
    <p:wipe dir="r"/>
  </p:transition>
  <p:hf sldNum="0" hdr="0" dt="0"/>
  <p:txStyles>
    <p:titleStyle>
      <a:lvl1pPr algn="l" rtl="0" eaLnBrk="0" fontAlgn="base" hangingPunct="0">
        <a:spcBef>
          <a:spcPct val="0"/>
        </a:spcBef>
        <a:spcAft>
          <a:spcPct val="0"/>
        </a:spcAft>
        <a:defRPr sz="2200" b="1">
          <a:solidFill>
            <a:schemeClr val="tx1"/>
          </a:solidFill>
          <a:latin typeface="+mj-lt"/>
          <a:ea typeface="+mj-ea"/>
          <a:cs typeface="+mj-cs"/>
        </a:defRPr>
      </a:lvl1pPr>
      <a:lvl2pPr algn="l" rtl="0" eaLnBrk="0" fontAlgn="base" hangingPunct="0">
        <a:spcBef>
          <a:spcPct val="0"/>
        </a:spcBef>
        <a:spcAft>
          <a:spcPct val="0"/>
        </a:spcAft>
        <a:defRPr sz="2200" b="1">
          <a:solidFill>
            <a:schemeClr val="tx1"/>
          </a:solidFill>
          <a:latin typeface="Arial" pitchFamily="34" charset="0"/>
        </a:defRPr>
      </a:lvl2pPr>
      <a:lvl3pPr algn="l" rtl="0" eaLnBrk="0" fontAlgn="base" hangingPunct="0">
        <a:spcBef>
          <a:spcPct val="0"/>
        </a:spcBef>
        <a:spcAft>
          <a:spcPct val="0"/>
        </a:spcAft>
        <a:defRPr sz="2200" b="1">
          <a:solidFill>
            <a:schemeClr val="tx1"/>
          </a:solidFill>
          <a:latin typeface="Arial" pitchFamily="34" charset="0"/>
        </a:defRPr>
      </a:lvl3pPr>
      <a:lvl4pPr algn="l" rtl="0" eaLnBrk="0" fontAlgn="base" hangingPunct="0">
        <a:spcBef>
          <a:spcPct val="0"/>
        </a:spcBef>
        <a:spcAft>
          <a:spcPct val="0"/>
        </a:spcAft>
        <a:defRPr sz="2200" b="1">
          <a:solidFill>
            <a:schemeClr val="tx1"/>
          </a:solidFill>
          <a:latin typeface="Arial" pitchFamily="34" charset="0"/>
        </a:defRPr>
      </a:lvl4pPr>
      <a:lvl5pPr algn="l" rtl="0" eaLnBrk="0" fontAlgn="base" hangingPunct="0">
        <a:spcBef>
          <a:spcPct val="0"/>
        </a:spcBef>
        <a:spcAft>
          <a:spcPct val="0"/>
        </a:spcAft>
        <a:defRPr sz="2200" b="1">
          <a:solidFill>
            <a:schemeClr val="tx1"/>
          </a:solidFill>
          <a:latin typeface="Arial" pitchFamily="34" charset="0"/>
        </a:defRPr>
      </a:lvl5pPr>
      <a:lvl6pPr marL="457200" algn="l" rtl="0" fontAlgn="base">
        <a:spcBef>
          <a:spcPct val="0"/>
        </a:spcBef>
        <a:spcAft>
          <a:spcPct val="0"/>
        </a:spcAft>
        <a:defRPr sz="2200" b="1">
          <a:solidFill>
            <a:schemeClr val="tx1"/>
          </a:solidFill>
          <a:latin typeface="Arial" pitchFamily="34" charset="0"/>
        </a:defRPr>
      </a:lvl6pPr>
      <a:lvl7pPr marL="914400" algn="l" rtl="0" fontAlgn="base">
        <a:spcBef>
          <a:spcPct val="0"/>
        </a:spcBef>
        <a:spcAft>
          <a:spcPct val="0"/>
        </a:spcAft>
        <a:defRPr sz="2200" b="1">
          <a:solidFill>
            <a:schemeClr val="tx1"/>
          </a:solidFill>
          <a:latin typeface="Arial" pitchFamily="34" charset="0"/>
        </a:defRPr>
      </a:lvl7pPr>
      <a:lvl8pPr marL="1371600" algn="l" rtl="0" fontAlgn="base">
        <a:spcBef>
          <a:spcPct val="0"/>
        </a:spcBef>
        <a:spcAft>
          <a:spcPct val="0"/>
        </a:spcAft>
        <a:defRPr sz="2200" b="1">
          <a:solidFill>
            <a:schemeClr val="tx1"/>
          </a:solidFill>
          <a:latin typeface="Arial" pitchFamily="34" charset="0"/>
        </a:defRPr>
      </a:lvl8pPr>
      <a:lvl9pPr marL="1828800" algn="l" rtl="0" fontAlgn="base">
        <a:spcBef>
          <a:spcPct val="0"/>
        </a:spcBef>
        <a:spcAft>
          <a:spcPct val="0"/>
        </a:spcAft>
        <a:defRPr sz="2200" b="1">
          <a:solidFill>
            <a:schemeClr val="tx1"/>
          </a:solidFill>
          <a:latin typeface="Arial" pitchFamily="34" charset="0"/>
        </a:defRPr>
      </a:lvl9pPr>
    </p:titleStyle>
    <p:bodyStyle>
      <a:lvl1pPr marL="190500" indent="-1905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cs typeface="+mn-cs"/>
        </a:defRPr>
      </a:lvl1pPr>
      <a:lvl2pPr marL="381000" indent="-189230" algn="l" rtl="0" eaLnBrk="0" fontAlgn="base" hangingPunct="0">
        <a:spcBef>
          <a:spcPct val="20000"/>
        </a:spcBef>
        <a:spcAft>
          <a:spcPct val="0"/>
        </a:spcAft>
        <a:buClr>
          <a:schemeClr val="accent1"/>
        </a:buClr>
        <a:buChar char="-"/>
        <a:defRPr>
          <a:solidFill>
            <a:schemeClr val="tx1"/>
          </a:solidFill>
          <a:latin typeface="+mn-lt"/>
        </a:defRPr>
      </a:lvl2pPr>
      <a:lvl3pPr marL="561975" indent="-179705" algn="l" rtl="0" eaLnBrk="0" fontAlgn="base" hangingPunct="0">
        <a:spcBef>
          <a:spcPct val="20000"/>
        </a:spcBef>
        <a:spcAft>
          <a:spcPct val="0"/>
        </a:spcAft>
        <a:buClr>
          <a:schemeClr val="accent1"/>
        </a:buClr>
        <a:buChar char="-"/>
        <a:defRPr>
          <a:solidFill>
            <a:schemeClr val="tx1"/>
          </a:solidFill>
          <a:latin typeface="+mn-lt"/>
        </a:defRPr>
      </a:lvl3pPr>
      <a:lvl4pPr marL="752475" indent="-189230" algn="l" rtl="0" eaLnBrk="0" fontAlgn="base" hangingPunct="0">
        <a:spcBef>
          <a:spcPct val="20000"/>
        </a:spcBef>
        <a:spcAft>
          <a:spcPct val="0"/>
        </a:spcAft>
        <a:buClr>
          <a:schemeClr val="accent1"/>
        </a:buClr>
        <a:buChar char="-"/>
        <a:defRPr>
          <a:solidFill>
            <a:schemeClr val="tx1"/>
          </a:solidFill>
          <a:latin typeface="+mn-lt"/>
        </a:defRPr>
      </a:lvl4pPr>
      <a:lvl5pPr marL="962025" indent="-208280" algn="l" rtl="0" eaLnBrk="0" fontAlgn="base" hangingPunct="0">
        <a:spcBef>
          <a:spcPct val="20000"/>
        </a:spcBef>
        <a:spcAft>
          <a:spcPct val="0"/>
        </a:spcAft>
        <a:buClr>
          <a:schemeClr val="accent1"/>
        </a:buClr>
        <a:buFont typeface="Wingdings"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jpeg"/></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ctrTitle"/>
          </p:nvPr>
        </p:nvSpPr>
        <p:spPr>
          <a:xfrm>
            <a:off x="0" y="2564905"/>
            <a:ext cx="9144000" cy="1296143"/>
          </a:xfrm>
        </p:spPr>
        <p:txBody>
          <a:bodyPr/>
          <a:lstStyle/>
          <a:p>
            <a:pPr algn="ctr">
              <a:lnSpc>
                <a:spcPct val="150000"/>
              </a:lnSpc>
            </a:pPr>
            <a:r>
              <a:rPr lang="en-US" altLang="zh-CN" sz="3600" dirty="0">
                <a:latin typeface="微软雅黑" pitchFamily="34" charset="-122"/>
                <a:ea typeface="微软雅黑" pitchFamily="34" charset="-122"/>
              </a:rPr>
              <a:t>《</a:t>
            </a:r>
            <a:r>
              <a:rPr lang="zh-CN" altLang="en-US" sz="3600" dirty="0">
                <a:latin typeface="微软雅黑" pitchFamily="34" charset="-122"/>
                <a:ea typeface="微软雅黑" pitchFamily="34" charset="-122"/>
              </a:rPr>
              <a:t>关于推进家庭医生签约服务的指导意见</a:t>
            </a:r>
            <a:r>
              <a:rPr lang="en-US" altLang="zh-CN" sz="3600" dirty="0" smtClean="0">
                <a:latin typeface="微软雅黑" pitchFamily="34" charset="-122"/>
                <a:ea typeface="微软雅黑" pitchFamily="34" charset="-122"/>
              </a:rPr>
              <a:t>》</a:t>
            </a:r>
            <a:br>
              <a:rPr lang="en-US" altLang="zh-CN" sz="3600" dirty="0" smtClean="0">
                <a:latin typeface="微软雅黑" pitchFamily="34" charset="-122"/>
                <a:ea typeface="微软雅黑" pitchFamily="34" charset="-122"/>
              </a:rPr>
            </a:br>
            <a:r>
              <a:rPr lang="zh-CN" altLang="en-US" sz="3600" dirty="0">
                <a:latin typeface="微软雅黑" pitchFamily="34" charset="-122"/>
                <a:ea typeface="微软雅黑" pitchFamily="34" charset="-122"/>
              </a:rPr>
              <a:t>政策解读</a:t>
            </a:r>
          </a:p>
        </p:txBody>
      </p:sp>
      <p:sp>
        <p:nvSpPr>
          <p:cNvPr id="100357" name="Rectangle 5"/>
          <p:cNvSpPr>
            <a:spLocks noGrp="1" noChangeArrowheads="1"/>
          </p:cNvSpPr>
          <p:nvPr>
            <p:ph type="subTitle" idx="1"/>
          </p:nvPr>
        </p:nvSpPr>
        <p:spPr>
          <a:xfrm>
            <a:off x="0" y="4725144"/>
            <a:ext cx="9144000" cy="1224136"/>
          </a:xfrm>
        </p:spPr>
        <p:txBody>
          <a:bodyPr/>
          <a:lstStyle/>
          <a:p>
            <a:pPr algn="ctr"/>
            <a:r>
              <a:rPr lang="zh-CN" altLang="en-US"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rPr>
              <a:t>国家卫生计生委体制改革司（国务院医改办）</a:t>
            </a:r>
            <a:endParaRPr lang="en-US" altLang="zh-CN"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endParaRPr>
          </a:p>
          <a:p>
            <a:pPr algn="ctr"/>
            <a:r>
              <a:rPr lang="en-US" altLang="zh-CN"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rPr>
              <a:t>2017</a:t>
            </a:r>
            <a:r>
              <a:rPr lang="zh-CN" altLang="en-US"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rPr>
              <a:t>年</a:t>
            </a:r>
            <a:r>
              <a:rPr lang="en-US" altLang="zh-CN"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rPr>
              <a:t>7</a:t>
            </a:r>
            <a:r>
              <a:rPr lang="zh-CN" altLang="en-US" sz="1800" b="1" dirty="0" smtClean="0">
                <a:effectLst>
                  <a:outerShdw blurRad="38100" dist="38100" dir="2700000" algn="tl">
                    <a:srgbClr val="000000">
                      <a:alpha val="43137"/>
                    </a:srgbClr>
                  </a:outerShdw>
                </a:effectLst>
                <a:latin typeface="微软雅黑" charset="0"/>
                <a:ea typeface="微软雅黑" charset="0"/>
                <a:cs typeface="Times New Roman" pitchFamily="18" charset="0"/>
              </a:rPr>
              <a:t>月</a:t>
            </a:r>
            <a:endParaRPr lang="en-US" altLang="zh-CN" sz="1800" b="1" dirty="0">
              <a:effectLst>
                <a:outerShdw blurRad="38100" dist="38100" dir="2700000" algn="tl">
                  <a:srgbClr val="000000">
                    <a:alpha val="43137"/>
                  </a:srgbClr>
                </a:outerShdw>
              </a:effectLst>
              <a:latin typeface="微软雅黑" charset="0"/>
              <a:ea typeface="微软雅黑"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110494"/>
            <a:ext cx="8659688" cy="4104456"/>
          </a:xfrm>
        </p:spPr>
        <p:txBody>
          <a:bodyPr/>
          <a:lstStyle/>
          <a:p>
            <a:pPr marL="0" indent="0">
              <a:lnSpc>
                <a:spcPct val="150000"/>
              </a:lnSpc>
              <a:buNone/>
            </a:pPr>
            <a:r>
              <a:rPr lang="zh-CN" altLang="en-US" sz="2400" dirty="0">
                <a:latin typeface="微软雅黑" charset="0"/>
                <a:ea typeface="微软雅黑" charset="0"/>
              </a:rPr>
              <a:t> </a:t>
            </a:r>
            <a:r>
              <a:rPr lang="zh-CN" altLang="en-US" sz="2400" dirty="0" smtClean="0">
                <a:latin typeface="微软雅黑" charset="0"/>
                <a:ea typeface="微软雅黑" charset="0"/>
              </a:rPr>
              <a:t>      自</a:t>
            </a:r>
            <a:r>
              <a:rPr lang="zh-CN" altLang="en-US" sz="2400" dirty="0">
                <a:latin typeface="微软雅黑" charset="0"/>
                <a:ea typeface="微软雅黑" charset="0"/>
              </a:rPr>
              <a:t>国务院</a:t>
            </a:r>
            <a:r>
              <a:rPr lang="en-US" altLang="zh-CN" sz="2400" dirty="0">
                <a:solidFill>
                  <a:srgbClr val="FF0000"/>
                </a:solidFill>
                <a:latin typeface="微软雅黑" charset="0"/>
                <a:ea typeface="微软雅黑" charset="0"/>
              </a:rPr>
              <a:t>《</a:t>
            </a:r>
            <a:r>
              <a:rPr lang="zh-CN" altLang="en-US" sz="2400" dirty="0">
                <a:solidFill>
                  <a:srgbClr val="FF0000"/>
                </a:solidFill>
                <a:latin typeface="微软雅黑" charset="0"/>
                <a:ea typeface="微软雅黑" charset="0"/>
              </a:rPr>
              <a:t>关于建立全科医生制度的指导意见</a:t>
            </a:r>
            <a:r>
              <a:rPr lang="en-US" altLang="zh-CN" sz="2400" dirty="0">
                <a:solidFill>
                  <a:srgbClr val="FF0000"/>
                </a:solidFill>
                <a:latin typeface="微软雅黑" charset="0"/>
                <a:ea typeface="微软雅黑" charset="0"/>
              </a:rPr>
              <a:t>》</a:t>
            </a:r>
            <a:r>
              <a:rPr lang="zh-CN" altLang="en-US" sz="2400" dirty="0">
                <a:solidFill>
                  <a:srgbClr val="FF0000"/>
                </a:solidFill>
                <a:latin typeface="微软雅黑" charset="0"/>
                <a:ea typeface="微软雅黑" charset="0"/>
              </a:rPr>
              <a:t>（国发</a:t>
            </a:r>
            <a:r>
              <a:rPr lang="en-US" altLang="zh-CN" sz="2400" dirty="0">
                <a:solidFill>
                  <a:srgbClr val="FF0000"/>
                </a:solidFill>
                <a:latin typeface="微软雅黑" charset="0"/>
                <a:ea typeface="微软雅黑" charset="0"/>
              </a:rPr>
              <a:t>〔2011〕23</a:t>
            </a:r>
            <a:r>
              <a:rPr lang="zh-CN" altLang="en-US" sz="2400" dirty="0">
                <a:solidFill>
                  <a:srgbClr val="FF0000"/>
                </a:solidFill>
                <a:latin typeface="微软雅黑" charset="0"/>
                <a:ea typeface="微软雅黑" charset="0"/>
              </a:rPr>
              <a:t>号）</a:t>
            </a:r>
            <a:r>
              <a:rPr lang="zh-CN" altLang="en-US" sz="2400" dirty="0">
                <a:latin typeface="微软雅黑" charset="0"/>
                <a:ea typeface="微软雅黑" charset="0"/>
              </a:rPr>
              <a:t>印发以来，国家层面和各地开展了多种形式的签约服务试点，在</a:t>
            </a:r>
            <a:r>
              <a:rPr lang="zh-CN" altLang="en-US" sz="2400" dirty="0">
                <a:solidFill>
                  <a:srgbClr val="FF0000"/>
                </a:solidFill>
                <a:latin typeface="微软雅黑" charset="0"/>
                <a:ea typeface="微软雅黑" charset="0"/>
              </a:rPr>
              <a:t>团队组建、筹资、激励、考核</a:t>
            </a:r>
            <a:r>
              <a:rPr lang="zh-CN" altLang="en-US" sz="2400" dirty="0">
                <a:latin typeface="微软雅黑" charset="0"/>
                <a:ea typeface="微软雅黑" charset="0"/>
              </a:rPr>
              <a:t>等新机制方面进行了积极探索，并得到群众的认可和欢迎，为改革积累了宝贵经验和广泛的群众基础</a:t>
            </a:r>
            <a:r>
              <a:rPr lang="zh-CN" altLang="en-US" sz="2400" dirty="0" smtClean="0">
                <a:latin typeface="微软雅黑" charset="0"/>
                <a:ea typeface="微软雅黑" charset="0"/>
              </a:rPr>
              <a:t>。</a:t>
            </a:r>
            <a:endParaRPr lang="en-US" altLang="zh-CN" sz="2400" dirty="0" smtClean="0">
              <a:latin typeface="微软雅黑" charset="0"/>
              <a:ea typeface="微软雅黑" charset="0"/>
            </a:endParaRPr>
          </a:p>
          <a:p>
            <a:pPr marL="0" indent="0">
              <a:lnSpc>
                <a:spcPct val="150000"/>
              </a:lnSpc>
              <a:buNone/>
            </a:pPr>
            <a:r>
              <a:rPr lang="en-US" altLang="zh-CN" sz="2400" dirty="0" smtClean="0">
                <a:latin typeface="微软雅黑" charset="0"/>
                <a:ea typeface="微软雅黑" charset="0"/>
              </a:rPr>
              <a:t>       2016</a:t>
            </a:r>
            <a:r>
              <a:rPr lang="zh-CN" altLang="en-US" sz="2400" dirty="0" smtClean="0">
                <a:latin typeface="微软雅黑" charset="0"/>
                <a:ea typeface="微软雅黑" charset="0"/>
              </a:rPr>
              <a:t>年底，</a:t>
            </a:r>
            <a:r>
              <a:rPr lang="en-US" altLang="zh-CN" sz="2400" dirty="0" smtClean="0">
                <a:latin typeface="微软雅黑" charset="0"/>
                <a:ea typeface="微软雅黑" charset="0"/>
              </a:rPr>
              <a:t>200</a:t>
            </a:r>
            <a:r>
              <a:rPr lang="zh-CN" altLang="en-US" sz="2400" dirty="0" smtClean="0">
                <a:latin typeface="微软雅黑" charset="0"/>
                <a:ea typeface="微软雅黑" charset="0"/>
              </a:rPr>
              <a:t>个公立医院改革试点城市签约服务覆盖率</a:t>
            </a:r>
            <a:r>
              <a:rPr lang="en-US" altLang="zh-CN" sz="2400" dirty="0" smtClean="0">
                <a:latin typeface="微软雅黑" charset="0"/>
                <a:ea typeface="微软雅黑" charset="0"/>
              </a:rPr>
              <a:t>22.2%</a:t>
            </a:r>
            <a:r>
              <a:rPr lang="zh-CN" altLang="en-US" sz="2400" dirty="0" smtClean="0">
                <a:latin typeface="微软雅黑" charset="0"/>
                <a:ea typeface="微软雅黑" charset="0"/>
              </a:rPr>
              <a:t>，重点人群覆盖率</a:t>
            </a:r>
            <a:r>
              <a:rPr lang="en-US" altLang="zh-CN" sz="2400" dirty="0" smtClean="0">
                <a:latin typeface="微软雅黑" charset="0"/>
                <a:ea typeface="微软雅黑" charset="0"/>
              </a:rPr>
              <a:t>38.8%</a:t>
            </a:r>
            <a:r>
              <a:rPr lang="zh-CN" altLang="en-US" sz="2400" dirty="0" smtClean="0">
                <a:latin typeface="微软雅黑" charset="0"/>
                <a:ea typeface="微软雅黑" charset="0"/>
              </a:rPr>
              <a:t>。</a:t>
            </a:r>
            <a:endParaRPr lang="zh-CN" altLang="en-US" sz="2400" dirty="0">
              <a:latin typeface="微软雅黑" charset="0"/>
              <a:ea typeface="微软雅黑"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496" y="721908"/>
            <a:ext cx="5547915" cy="5733261"/>
            <a:chOff x="35496" y="721908"/>
            <a:chExt cx="5547915" cy="5733261"/>
          </a:xfrm>
        </p:grpSpPr>
        <p:sp>
          <p:nvSpPr>
            <p:cNvPr id="11" name="Oval 3"/>
            <p:cNvSpPr>
              <a:spLocks noChangeArrowheads="1"/>
            </p:cNvSpPr>
            <p:nvPr/>
          </p:nvSpPr>
          <p:spPr bwMode="gray">
            <a:xfrm>
              <a:off x="298971" y="1367088"/>
              <a:ext cx="5088081" cy="5088081"/>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sp>
          <p:nvSpPr>
            <p:cNvPr id="12" name="Oval 4"/>
            <p:cNvSpPr>
              <a:spLocks noChangeArrowheads="1"/>
            </p:cNvSpPr>
            <p:nvPr/>
          </p:nvSpPr>
          <p:spPr bwMode="gray">
            <a:xfrm>
              <a:off x="970045" y="2018742"/>
              <a:ext cx="3737301" cy="3732986"/>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srgbClr>
              </a:prstShdw>
            </a:effectLst>
            <a:extLst>
              <a:ext uri="{91240B29-F687-4F45-9708-019B960494DF}">
                <a14:hiddenLine xmlns="" xmlns:a14="http://schemas.microsoft.com/office/drawing/2010/main" w="9525">
                  <a:solidFill>
                    <a:schemeClr val="tx1"/>
                  </a:solidFill>
                  <a:round/>
                </a14:hiddenLine>
              </a:ext>
            </a:extLst>
          </p:spPr>
          <p:txBody>
            <a:bodyPr wrap="none" anchor="ct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sp>
          <p:nvSpPr>
            <p:cNvPr id="13" name="Text Box 5"/>
            <p:cNvSpPr txBox="1">
              <a:spLocks noChangeArrowheads="1"/>
            </p:cNvSpPr>
            <p:nvPr/>
          </p:nvSpPr>
          <p:spPr bwMode="gray">
            <a:xfrm>
              <a:off x="1052876" y="3135056"/>
              <a:ext cx="3556046" cy="928652"/>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200000"/>
                </a:lnSpc>
                <a:spcBef>
                  <a:spcPct val="50000"/>
                </a:spcBef>
              </a:pPr>
              <a:r>
                <a:rPr lang="zh-CN" altLang="en-US" sz="3200" b="1" dirty="0" smtClean="0">
                  <a:solidFill>
                    <a:srgbClr val="080808"/>
                  </a:solidFill>
                  <a:effectLst>
                    <a:outerShdw blurRad="38100" dist="38100" dir="2700000" algn="tl">
                      <a:srgbClr val="C0C0C0"/>
                    </a:outerShdw>
                  </a:effectLst>
                  <a:latin typeface="微软雅黑" pitchFamily="34" charset="-122"/>
                  <a:ea typeface="微软雅黑" pitchFamily="34" charset="-122"/>
                  <a:cs typeface="Arial" pitchFamily="34" charset="0"/>
                </a:rPr>
                <a:t>问 题</a:t>
              </a:r>
              <a:endParaRPr lang="en-US" altLang="zh-CN" sz="3200" b="1" dirty="0">
                <a:solidFill>
                  <a:srgbClr val="080808"/>
                </a:solidFill>
                <a:effectLst>
                  <a:outerShdw blurRad="38100" dist="38100" dir="2700000" algn="tl">
                    <a:srgbClr val="C0C0C0"/>
                  </a:outerShdw>
                </a:effectLst>
                <a:latin typeface="微软雅黑" pitchFamily="34" charset="-122"/>
                <a:ea typeface="微软雅黑" pitchFamily="34" charset="-122"/>
                <a:cs typeface="Arial" pitchFamily="34" charset="0"/>
              </a:endParaRPr>
            </a:p>
          </p:txBody>
        </p:sp>
        <p:grpSp>
          <p:nvGrpSpPr>
            <p:cNvPr id="4" name="组合 3"/>
            <p:cNvGrpSpPr/>
            <p:nvPr/>
          </p:nvGrpSpPr>
          <p:grpSpPr>
            <a:xfrm>
              <a:off x="1809428" y="721908"/>
              <a:ext cx="1993803" cy="1967909"/>
              <a:chOff x="3390305" y="721908"/>
              <a:chExt cx="1993803" cy="1967909"/>
            </a:xfrm>
          </p:grpSpPr>
          <p:grpSp>
            <p:nvGrpSpPr>
              <p:cNvPr id="17" name="Group 9"/>
              <p:cNvGrpSpPr/>
              <p:nvPr/>
            </p:nvGrpSpPr>
            <p:grpSpPr bwMode="auto">
              <a:xfrm>
                <a:off x="3390305" y="721908"/>
                <a:ext cx="1993803" cy="1967909"/>
                <a:chOff x="708" y="2203"/>
                <a:chExt cx="751" cy="741"/>
              </a:xfrm>
            </p:grpSpPr>
            <p:sp>
              <p:nvSpPr>
                <p:cNvPr id="18" name="Oval 10"/>
                <p:cNvSpPr>
                  <a:spLocks noChangeArrowheads="1"/>
                </p:cNvSpPr>
                <p:nvPr/>
              </p:nvSpPr>
              <p:spPr bwMode="gray">
                <a:xfrm>
                  <a:off x="728" y="2235"/>
                  <a:ext cx="716" cy="709"/>
                </a:xfrm>
                <a:prstGeom prst="ellipse">
                  <a:avLst/>
                </a:prstGeom>
                <a:gradFill rotWithShape="1">
                  <a:gsLst>
                    <a:gs pos="0">
                      <a:schemeClr val="accent1"/>
                    </a:gs>
                    <a:gs pos="100000">
                      <a:schemeClr val="accent1">
                        <a:gamma/>
                        <a:shade val="31765"/>
                        <a:invGamma/>
                      </a:schemeClr>
                    </a:gs>
                  </a:gsLst>
                  <a:lin ang="5400000" scaled="1"/>
                </a:gradFill>
                <a:ln w="38100" algn="ctr">
                  <a:solidFill>
                    <a:srgbClr val="F8F8F8">
                      <a:alpha val="80000"/>
                    </a:srgbClr>
                  </a:solidFill>
                  <a:round/>
                </a:ln>
                <a:effectLst/>
                <a:extLst>
                  <a:ext uri="{AF507438-7753-43E0-B8FC-AC1667EBCBE1}">
                    <a14:hiddenEffects xmlns="" xmlns:a14="http://schemas.microsoft.com/office/drawing/2010/main">
                      <a:effectLst>
                        <a:outerShdw dist="35921" dir="2700000" algn="ctr" rotWithShape="0">
                          <a:schemeClr val="tx2">
                            <a:alpha val="50000"/>
                          </a:schemeClr>
                        </a:outerShdw>
                      </a:effectLst>
                    </a14:hiddenEffects>
                  </a:ext>
                </a:extLst>
              </p:spPr>
              <p:txBody>
                <a:bodyPr wrap="none" anchor="ct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pic>
              <p:nvPicPr>
                <p:cNvPr id="19" name="Picture 11"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Rectangle 12"/>
              <p:cNvSpPr>
                <a:spLocks noChangeArrowheads="1"/>
              </p:cNvSpPr>
              <p:nvPr/>
            </p:nvSpPr>
            <p:spPr bwMode="gray">
              <a:xfrm>
                <a:off x="3397614" y="1424970"/>
                <a:ext cx="1972225" cy="707886"/>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dirty="0">
                    <a:solidFill>
                      <a:srgbClr val="F8F8F8"/>
                    </a:solidFill>
                    <a:latin typeface="微软雅黑" pitchFamily="34" charset="-122"/>
                    <a:ea typeface="微软雅黑" pitchFamily="34" charset="-122"/>
                    <a:cs typeface="Arial" pitchFamily="34" charset="0"/>
                  </a:rPr>
                  <a:t>签约服务</a:t>
                </a:r>
                <a:r>
                  <a:rPr lang="zh-CN" altLang="en-US" sz="2000" b="1" dirty="0" smtClean="0">
                    <a:solidFill>
                      <a:srgbClr val="F8F8F8"/>
                    </a:solidFill>
                    <a:latin typeface="微软雅黑" pitchFamily="34" charset="-122"/>
                    <a:ea typeface="微软雅黑" pitchFamily="34" charset="-122"/>
                    <a:cs typeface="Arial" pitchFamily="34" charset="0"/>
                  </a:rPr>
                  <a:t>内涵</a:t>
                </a:r>
                <a:endParaRPr lang="en-US" altLang="zh-CN" sz="2000" b="1" dirty="0" smtClean="0">
                  <a:solidFill>
                    <a:srgbClr val="F8F8F8"/>
                  </a:solidFill>
                  <a:latin typeface="微软雅黑" pitchFamily="34" charset="-122"/>
                  <a:ea typeface="微软雅黑" pitchFamily="34" charset="-122"/>
                  <a:cs typeface="Arial" pitchFamily="34" charset="0"/>
                </a:endParaRPr>
              </a:p>
              <a:p>
                <a:pPr algn="ctr"/>
                <a:r>
                  <a:rPr lang="zh-CN" altLang="en-US" sz="2000" b="1" dirty="0" smtClean="0">
                    <a:solidFill>
                      <a:srgbClr val="F8F8F8"/>
                    </a:solidFill>
                    <a:latin typeface="微软雅黑" pitchFamily="34" charset="-122"/>
                    <a:ea typeface="微软雅黑" pitchFamily="34" charset="-122"/>
                    <a:cs typeface="Arial" pitchFamily="34" charset="0"/>
                  </a:rPr>
                  <a:t>有待</a:t>
                </a:r>
                <a:r>
                  <a:rPr lang="zh-CN" altLang="en-US" sz="2000" b="1" dirty="0">
                    <a:solidFill>
                      <a:srgbClr val="F8F8F8"/>
                    </a:solidFill>
                    <a:latin typeface="微软雅黑" pitchFamily="34" charset="-122"/>
                    <a:ea typeface="微软雅黑" pitchFamily="34" charset="-122"/>
                    <a:cs typeface="Arial" pitchFamily="34" charset="0"/>
                  </a:rPr>
                  <a:t>完善</a:t>
                </a:r>
                <a:endParaRPr lang="en-US" altLang="zh-CN" sz="2000" b="1" dirty="0">
                  <a:solidFill>
                    <a:srgbClr val="F8F8F8"/>
                  </a:solidFill>
                  <a:latin typeface="微软雅黑" pitchFamily="34" charset="-122"/>
                  <a:ea typeface="微软雅黑" pitchFamily="34" charset="-122"/>
                  <a:cs typeface="Arial" pitchFamily="34" charset="0"/>
                </a:endParaRPr>
              </a:p>
            </p:txBody>
          </p:sp>
        </p:grpSp>
        <p:grpSp>
          <p:nvGrpSpPr>
            <p:cNvPr id="5" name="组合 4"/>
            <p:cNvGrpSpPr/>
            <p:nvPr/>
          </p:nvGrpSpPr>
          <p:grpSpPr>
            <a:xfrm>
              <a:off x="35496" y="4003914"/>
              <a:ext cx="2000500" cy="1967909"/>
              <a:chOff x="1616373" y="4003914"/>
              <a:chExt cx="2000500" cy="1967909"/>
            </a:xfrm>
          </p:grpSpPr>
          <p:grpSp>
            <p:nvGrpSpPr>
              <p:cNvPr id="21" name="Group 13"/>
              <p:cNvGrpSpPr/>
              <p:nvPr/>
            </p:nvGrpSpPr>
            <p:grpSpPr bwMode="auto">
              <a:xfrm>
                <a:off x="1623070" y="4003914"/>
                <a:ext cx="1993803" cy="1967909"/>
                <a:chOff x="708" y="2203"/>
                <a:chExt cx="751" cy="741"/>
              </a:xfrm>
            </p:grpSpPr>
            <p:sp>
              <p:nvSpPr>
                <p:cNvPr id="22" name="Oval 14"/>
                <p:cNvSpPr>
                  <a:spLocks noChangeArrowheads="1"/>
                </p:cNvSpPr>
                <p:nvPr/>
              </p:nvSpPr>
              <p:spPr bwMode="gray">
                <a:xfrm>
                  <a:off x="728" y="2235"/>
                  <a:ext cx="716" cy="709"/>
                </a:xfrm>
                <a:prstGeom prst="ellipse">
                  <a:avLst/>
                </a:prstGeom>
                <a:gradFill rotWithShape="1">
                  <a:gsLst>
                    <a:gs pos="0">
                      <a:schemeClr val="accent2"/>
                    </a:gs>
                    <a:gs pos="100000">
                      <a:schemeClr val="accent2">
                        <a:gamma/>
                        <a:shade val="31765"/>
                        <a:invGamma/>
                      </a:schemeClr>
                    </a:gs>
                  </a:gsLst>
                  <a:lin ang="5400000" scaled="1"/>
                </a:gradFill>
                <a:ln w="38100" algn="ctr">
                  <a:solidFill>
                    <a:srgbClr val="F8F8F8">
                      <a:alpha val="80000"/>
                    </a:srgbClr>
                  </a:solidFill>
                  <a:round/>
                </a:ln>
                <a:effectLst/>
                <a:extLst>
                  <a:ext uri="{AF507438-7753-43E0-B8FC-AC1667EBCBE1}">
                    <a14:hiddenEffects xmlns="" xmlns:a14="http://schemas.microsoft.com/office/drawing/2010/main">
                      <a:effectLst>
                        <a:outerShdw dist="35921" dir="2700000" algn="ctr" rotWithShape="0">
                          <a:schemeClr val="tx2">
                            <a:alpha val="50000"/>
                          </a:schemeClr>
                        </a:outerShdw>
                      </a:effectLst>
                    </a14:hiddenEffects>
                  </a:ext>
                </a:extLst>
              </p:spPr>
              <p:txBody>
                <a:bodyPr wrap="none" anchor="ct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pic>
              <p:nvPicPr>
                <p:cNvPr id="23" name="Picture 15"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4" name="Rectangle 16"/>
              <p:cNvSpPr>
                <a:spLocks noChangeArrowheads="1"/>
              </p:cNvSpPr>
              <p:nvPr/>
            </p:nvSpPr>
            <p:spPr bwMode="gray">
              <a:xfrm>
                <a:off x="1616373" y="4684668"/>
                <a:ext cx="1972225" cy="707886"/>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dirty="0">
                    <a:solidFill>
                      <a:srgbClr val="F8F8F8"/>
                    </a:solidFill>
                    <a:latin typeface="微软雅黑" pitchFamily="34" charset="-122"/>
                    <a:ea typeface="微软雅黑" pitchFamily="34" charset="-122"/>
                    <a:cs typeface="Arial" pitchFamily="34" charset="0"/>
                  </a:rPr>
                  <a:t>签约服务</a:t>
                </a:r>
                <a:r>
                  <a:rPr lang="zh-CN" altLang="en-US" sz="2000" b="1" dirty="0" smtClean="0">
                    <a:solidFill>
                      <a:srgbClr val="F8F8F8"/>
                    </a:solidFill>
                    <a:latin typeface="微软雅黑" pitchFamily="34" charset="-122"/>
                    <a:ea typeface="微软雅黑" pitchFamily="34" charset="-122"/>
                    <a:cs typeface="Arial" pitchFamily="34" charset="0"/>
                  </a:rPr>
                  <a:t>筹资</a:t>
                </a:r>
                <a:endParaRPr lang="en-US" altLang="zh-CN" sz="2000" b="1" dirty="0" smtClean="0">
                  <a:solidFill>
                    <a:srgbClr val="F8F8F8"/>
                  </a:solidFill>
                  <a:latin typeface="微软雅黑" pitchFamily="34" charset="-122"/>
                  <a:ea typeface="微软雅黑" pitchFamily="34" charset="-122"/>
                  <a:cs typeface="Arial" pitchFamily="34" charset="0"/>
                </a:endParaRPr>
              </a:p>
              <a:p>
                <a:pPr algn="ctr"/>
                <a:r>
                  <a:rPr lang="zh-CN" altLang="en-US" sz="2000" b="1" dirty="0" smtClean="0">
                    <a:solidFill>
                      <a:srgbClr val="F8F8F8"/>
                    </a:solidFill>
                    <a:latin typeface="微软雅黑" pitchFamily="34" charset="-122"/>
                    <a:ea typeface="微软雅黑" pitchFamily="34" charset="-122"/>
                    <a:cs typeface="Arial" pitchFamily="34" charset="0"/>
                  </a:rPr>
                  <a:t>机制</a:t>
                </a:r>
                <a:r>
                  <a:rPr lang="zh-CN" altLang="en-US" sz="2000" b="1" dirty="0">
                    <a:solidFill>
                      <a:srgbClr val="F8F8F8"/>
                    </a:solidFill>
                    <a:latin typeface="微软雅黑" pitchFamily="34" charset="-122"/>
                    <a:ea typeface="微软雅黑" pitchFamily="34" charset="-122"/>
                    <a:cs typeface="Arial" pitchFamily="34" charset="0"/>
                  </a:rPr>
                  <a:t>尚不健全</a:t>
                </a:r>
                <a:endParaRPr lang="en-US" altLang="zh-CN" sz="2000" b="1" dirty="0">
                  <a:solidFill>
                    <a:srgbClr val="F8F8F8"/>
                  </a:solidFill>
                  <a:latin typeface="微软雅黑" pitchFamily="34" charset="-122"/>
                  <a:ea typeface="微软雅黑" pitchFamily="34" charset="-122"/>
                  <a:cs typeface="Arial" pitchFamily="34" charset="0"/>
                </a:endParaRPr>
              </a:p>
            </p:txBody>
          </p:sp>
        </p:grpSp>
        <p:grpSp>
          <p:nvGrpSpPr>
            <p:cNvPr id="6" name="组合 5"/>
            <p:cNvGrpSpPr/>
            <p:nvPr/>
          </p:nvGrpSpPr>
          <p:grpSpPr>
            <a:xfrm>
              <a:off x="3589608" y="4072963"/>
              <a:ext cx="1993803" cy="1967909"/>
              <a:chOff x="5170485" y="4072963"/>
              <a:chExt cx="1993803" cy="1967909"/>
            </a:xfrm>
          </p:grpSpPr>
          <p:grpSp>
            <p:nvGrpSpPr>
              <p:cNvPr id="25" name="Group 17"/>
              <p:cNvGrpSpPr/>
              <p:nvPr/>
            </p:nvGrpSpPr>
            <p:grpSpPr bwMode="auto">
              <a:xfrm>
                <a:off x="5170485" y="4072963"/>
                <a:ext cx="1993803" cy="1967909"/>
                <a:chOff x="708" y="2203"/>
                <a:chExt cx="751" cy="741"/>
              </a:xfrm>
            </p:grpSpPr>
            <p:sp>
              <p:nvSpPr>
                <p:cNvPr id="26" name="Oval 18"/>
                <p:cNvSpPr>
                  <a:spLocks noChangeArrowheads="1"/>
                </p:cNvSpPr>
                <p:nvPr/>
              </p:nvSpPr>
              <p:spPr bwMode="gray">
                <a:xfrm>
                  <a:off x="728" y="2235"/>
                  <a:ext cx="716" cy="709"/>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ln>
                <a:effectLst/>
                <a:extLst>
                  <a:ext uri="{AF507438-7753-43E0-B8FC-AC1667EBCBE1}">
                    <a14:hiddenEffects xmlns="" xmlns:a14="http://schemas.microsoft.com/office/drawing/2010/main">
                      <a:effectLst>
                        <a:outerShdw dist="35921" dir="2700000" algn="ctr" rotWithShape="0">
                          <a:schemeClr val="tx2">
                            <a:alpha val="50000"/>
                          </a:schemeClr>
                        </a:outerShdw>
                      </a:effectLst>
                    </a14:hiddenEffects>
                  </a:ext>
                </a:extLst>
              </p:spPr>
              <p:txBody>
                <a:bodyPr wrap="none" anchor="ct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pic>
              <p:nvPicPr>
                <p:cNvPr id="27" name="Picture 19"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8" name="Rectangle 20"/>
              <p:cNvSpPr>
                <a:spLocks noChangeArrowheads="1"/>
              </p:cNvSpPr>
              <p:nvPr/>
            </p:nvSpPr>
            <p:spPr bwMode="gray">
              <a:xfrm>
                <a:off x="5331519" y="4573577"/>
                <a:ext cx="1760761" cy="1015663"/>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dirty="0">
                    <a:solidFill>
                      <a:srgbClr val="F8F8F8"/>
                    </a:solidFill>
                    <a:latin typeface="微软雅黑" pitchFamily="34" charset="-122"/>
                    <a:ea typeface="微软雅黑" pitchFamily="34" charset="-122"/>
                    <a:cs typeface="Arial" pitchFamily="34" charset="0"/>
                  </a:rPr>
                  <a:t>家庭医生开展签约服务</a:t>
                </a:r>
                <a:r>
                  <a:rPr lang="zh-CN" altLang="en-US" sz="2000" b="1" dirty="0" smtClean="0">
                    <a:solidFill>
                      <a:srgbClr val="F8F8F8"/>
                    </a:solidFill>
                    <a:latin typeface="微软雅黑" pitchFamily="34" charset="-122"/>
                    <a:ea typeface="微软雅黑" pitchFamily="34" charset="-122"/>
                    <a:cs typeface="Arial" pitchFamily="34" charset="0"/>
                  </a:rPr>
                  <a:t>的</a:t>
                </a:r>
                <a:endParaRPr lang="en-US" altLang="zh-CN" sz="2000" b="1" dirty="0" smtClean="0">
                  <a:solidFill>
                    <a:srgbClr val="F8F8F8"/>
                  </a:solidFill>
                  <a:latin typeface="微软雅黑" pitchFamily="34" charset="-122"/>
                  <a:ea typeface="微软雅黑" pitchFamily="34" charset="-122"/>
                  <a:cs typeface="Arial" pitchFamily="34" charset="0"/>
                </a:endParaRPr>
              </a:p>
              <a:p>
                <a:pPr algn="ctr"/>
                <a:r>
                  <a:rPr lang="zh-CN" altLang="en-US" sz="2000" b="1" dirty="0" smtClean="0">
                    <a:solidFill>
                      <a:srgbClr val="F8F8F8"/>
                    </a:solidFill>
                    <a:latin typeface="微软雅黑" pitchFamily="34" charset="-122"/>
                    <a:ea typeface="微软雅黑" pitchFamily="34" charset="-122"/>
                    <a:cs typeface="Arial" pitchFamily="34" charset="0"/>
                  </a:rPr>
                  <a:t>激励</a:t>
                </a:r>
                <a:r>
                  <a:rPr lang="zh-CN" altLang="en-US" sz="2000" b="1" dirty="0">
                    <a:solidFill>
                      <a:srgbClr val="F8F8F8"/>
                    </a:solidFill>
                    <a:latin typeface="微软雅黑" pitchFamily="34" charset="-122"/>
                    <a:ea typeface="微软雅黑" pitchFamily="34" charset="-122"/>
                    <a:cs typeface="Arial" pitchFamily="34" charset="0"/>
                  </a:rPr>
                  <a:t>不足</a:t>
                </a:r>
                <a:endParaRPr lang="en-US" altLang="zh-CN" sz="2000" b="1" dirty="0">
                  <a:solidFill>
                    <a:srgbClr val="F8F8F8"/>
                  </a:solidFill>
                  <a:latin typeface="微软雅黑" pitchFamily="34" charset="-122"/>
                  <a:ea typeface="微软雅黑" pitchFamily="34" charset="-122"/>
                  <a:cs typeface="Arial" pitchFamily="34" charset="0"/>
                </a:endParaRPr>
              </a:p>
            </p:txBody>
          </p:sp>
        </p:grpSp>
      </p:grpSp>
      <p:sp>
        <p:nvSpPr>
          <p:cNvPr id="29" name="内容占位符 2"/>
          <p:cNvSpPr>
            <a:spLocks noGrp="1"/>
          </p:cNvSpPr>
          <p:nvPr>
            <p:ph idx="1"/>
          </p:nvPr>
        </p:nvSpPr>
        <p:spPr>
          <a:xfrm>
            <a:off x="5724128" y="260648"/>
            <a:ext cx="3271317" cy="5564200"/>
          </a:xfrm>
        </p:spPr>
        <p:txBody>
          <a:bodyPr/>
          <a:lstStyle/>
          <a:p>
            <a:pPr marL="0" indent="0">
              <a:lnSpc>
                <a:spcPct val="150000"/>
              </a:lnSpc>
              <a:buNone/>
            </a:pPr>
            <a:r>
              <a:rPr lang="zh-CN" altLang="en-US" sz="2400" dirty="0" smtClean="0">
                <a:latin typeface="微软雅黑" charset="0"/>
                <a:ea typeface="微软雅黑" charset="0"/>
              </a:rPr>
              <a:t>      </a:t>
            </a:r>
            <a:endParaRPr lang="en-US" altLang="zh-CN" sz="2400" dirty="0" smtClean="0">
              <a:latin typeface="微软雅黑" charset="0"/>
              <a:ea typeface="微软雅黑" charset="0"/>
            </a:endParaRPr>
          </a:p>
          <a:p>
            <a:pPr marL="0" indent="0">
              <a:lnSpc>
                <a:spcPct val="150000"/>
              </a:lnSpc>
              <a:buNone/>
            </a:pPr>
            <a:endParaRPr lang="en-US" altLang="zh-CN" sz="2400" dirty="0">
              <a:latin typeface="微软雅黑" charset="0"/>
              <a:ea typeface="微软雅黑" charset="0"/>
            </a:endParaRPr>
          </a:p>
          <a:p>
            <a:pPr marL="0" indent="0">
              <a:lnSpc>
                <a:spcPct val="150000"/>
              </a:lnSpc>
              <a:buNone/>
            </a:pPr>
            <a:r>
              <a:rPr lang="en-US" altLang="zh-CN" sz="2400" dirty="0" smtClean="0">
                <a:latin typeface="微软雅黑" charset="0"/>
                <a:ea typeface="微软雅黑" charset="0"/>
              </a:rPr>
              <a:t>       </a:t>
            </a:r>
            <a:r>
              <a:rPr lang="zh-CN" altLang="en-US" sz="2400" dirty="0" smtClean="0">
                <a:latin typeface="微软雅黑" charset="0"/>
                <a:ea typeface="微软雅黑" charset="0"/>
              </a:rPr>
              <a:t>在</a:t>
            </a:r>
            <a:r>
              <a:rPr lang="zh-CN" altLang="en-US" sz="2400" dirty="0">
                <a:latin typeface="微软雅黑" charset="0"/>
                <a:ea typeface="微软雅黑" charset="0"/>
              </a:rPr>
              <a:t>基层服务的家庭医生与上级医疗机构医务人员</a:t>
            </a:r>
            <a:r>
              <a:rPr lang="zh-CN" altLang="en-US" sz="2400" dirty="0">
                <a:solidFill>
                  <a:srgbClr val="FF0000"/>
                </a:solidFill>
                <a:latin typeface="微软雅黑" charset="0"/>
                <a:ea typeface="微软雅黑" charset="0"/>
              </a:rPr>
              <a:t>在薪酬、职业发展空间</a:t>
            </a:r>
            <a:r>
              <a:rPr lang="zh-CN" altLang="en-US" sz="2400" dirty="0">
                <a:latin typeface="微软雅黑" charset="0"/>
                <a:ea typeface="微软雅黑" charset="0"/>
              </a:rPr>
              <a:t>等方面存在较大差距，难以吸引和留住优质人才</a:t>
            </a:r>
            <a:r>
              <a:rPr lang="zh-CN" altLang="en-US" sz="2400" dirty="0" smtClean="0">
                <a:latin typeface="微软雅黑" charset="0"/>
                <a:ea typeface="微软雅黑" charset="0"/>
              </a:rPr>
              <a:t>。</a:t>
            </a:r>
            <a:endParaRPr lang="zh-CN" altLang="en-US" sz="2400" dirty="0">
              <a:latin typeface="微软雅黑" charset="0"/>
              <a:ea typeface="微软雅黑"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animEffect transition="in" filter="fade">
                                      <p:cBhvr>
                                        <p:cTn id="11" dur="10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476672"/>
            <a:ext cx="6302896" cy="563562"/>
          </a:xfrm>
        </p:spPr>
        <p:style>
          <a:lnRef idx="3">
            <a:schemeClr val="lt1"/>
          </a:lnRef>
          <a:fillRef idx="1">
            <a:schemeClr val="accent1"/>
          </a:fillRef>
          <a:effectRef idx="1">
            <a:schemeClr val="accent1"/>
          </a:effectRef>
          <a:fontRef idx="minor">
            <a:schemeClr val="lt1"/>
          </a:fontRef>
        </p:style>
        <p:txBody>
          <a:bodyPr/>
          <a:lstStyle/>
          <a:p>
            <a:r>
              <a:rPr lang="zh-CN" altLang="en-US" dirty="0">
                <a:latin typeface="微软雅黑" panose="020B0503020204020204" pitchFamily="34" charset="-122"/>
                <a:ea typeface="微软雅黑" panose="020B0503020204020204" pitchFamily="34" charset="-122"/>
              </a:rPr>
              <a:t>推进家庭医生签约服务的主要</a:t>
            </a:r>
            <a:r>
              <a:rPr lang="zh-CN" altLang="en-US" dirty="0" smtClean="0">
                <a:latin typeface="微软雅黑" panose="020B0503020204020204" pitchFamily="34" charset="-122"/>
                <a:ea typeface="微软雅黑" panose="020B0503020204020204" pitchFamily="34" charset="-122"/>
              </a:rPr>
              <a:t>内容</a:t>
            </a:r>
            <a:endParaRPr lang="zh-CN" altLang="en-US"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2560537" y="1484784"/>
            <a:ext cx="3823257" cy="949325"/>
            <a:chOff x="2560537" y="1484784"/>
            <a:chExt cx="3823257" cy="949325"/>
          </a:xfrm>
        </p:grpSpPr>
        <p:grpSp>
          <p:nvGrpSpPr>
            <p:cNvPr id="4" name="组合 3"/>
            <p:cNvGrpSpPr/>
            <p:nvPr/>
          </p:nvGrpSpPr>
          <p:grpSpPr>
            <a:xfrm>
              <a:off x="2560537" y="1484784"/>
              <a:ext cx="3704134" cy="949325"/>
              <a:chOff x="2560537" y="1484784"/>
              <a:chExt cx="3704134" cy="949325"/>
            </a:xfrm>
          </p:grpSpPr>
          <p:grpSp>
            <p:nvGrpSpPr>
              <p:cNvPr id="20" name="Group 18"/>
              <p:cNvGrpSpPr>
                <a:grpSpLocks/>
              </p:cNvGrpSpPr>
              <p:nvPr/>
            </p:nvGrpSpPr>
            <p:grpSpPr bwMode="auto">
              <a:xfrm>
                <a:off x="2755800" y="1489546"/>
                <a:ext cx="3508871" cy="688975"/>
                <a:chOff x="720" y="1392"/>
                <a:chExt cx="4058" cy="480"/>
              </a:xfrm>
            </p:grpSpPr>
            <p:sp>
              <p:nvSpPr>
                <p:cNvPr id="2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22" name="Group 20"/>
                <p:cNvGrpSpPr>
                  <a:grpSpLocks/>
                </p:cNvGrpSpPr>
                <p:nvPr/>
              </p:nvGrpSpPr>
              <p:grpSpPr bwMode="auto">
                <a:xfrm>
                  <a:off x="730" y="1407"/>
                  <a:ext cx="4043" cy="444"/>
                  <a:chOff x="744" y="1407"/>
                  <a:chExt cx="3988" cy="444"/>
                </a:xfrm>
              </p:grpSpPr>
              <p:sp>
                <p:nvSpPr>
                  <p:cNvPr id="2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2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pic>
            <p:nvPicPr>
              <p:cNvPr id="32"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60537" y="1484784"/>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32"/>
              <p:cNvSpPr txBox="1">
                <a:spLocks noChangeArrowheads="1"/>
              </p:cNvSpPr>
              <p:nvPr/>
            </p:nvSpPr>
            <p:spPr bwMode="white">
              <a:xfrm>
                <a:off x="2881213" y="158162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1</a:t>
                </a:r>
              </a:p>
            </p:txBody>
          </p:sp>
        </p:grpSp>
        <p:sp>
          <p:nvSpPr>
            <p:cNvPr id="25" name="Text Box 23"/>
            <p:cNvSpPr txBox="1">
              <a:spLocks noChangeArrowheads="1"/>
            </p:cNvSpPr>
            <p:nvPr/>
          </p:nvSpPr>
          <p:spPr bwMode="white">
            <a:xfrm>
              <a:off x="3413942" y="1603846"/>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一</a:t>
              </a:r>
              <a:r>
                <a:rPr lang="zh-CN" altLang="en-US" sz="2400" b="1" dirty="0" smtClean="0">
                  <a:solidFill>
                    <a:schemeClr val="bg1"/>
                  </a:solidFill>
                  <a:latin typeface="微软雅黑" pitchFamily="34" charset="-122"/>
                  <a:ea typeface="微软雅黑" pitchFamily="34" charset="-122"/>
                  <a:cs typeface="Arial" pitchFamily="34" charset="0"/>
                </a:rPr>
                <a:t>、重要意义</a:t>
              </a:r>
              <a:endParaRPr lang="en-US" altLang="zh-CN" sz="2400" b="1" dirty="0">
                <a:solidFill>
                  <a:schemeClr val="bg1"/>
                </a:solidFill>
                <a:latin typeface="微软雅黑" pitchFamily="34" charset="-122"/>
                <a:ea typeface="微软雅黑" pitchFamily="34" charset="-122"/>
                <a:cs typeface="Arial" pitchFamily="34" charset="0"/>
              </a:endParaRPr>
            </a:p>
          </p:txBody>
        </p:sp>
      </p:grpSp>
      <p:grpSp>
        <p:nvGrpSpPr>
          <p:cNvPr id="47" name="组合 46"/>
          <p:cNvGrpSpPr/>
          <p:nvPr/>
        </p:nvGrpSpPr>
        <p:grpSpPr>
          <a:xfrm>
            <a:off x="2555775" y="4039071"/>
            <a:ext cx="3839132" cy="949325"/>
            <a:chOff x="2555775" y="4039071"/>
            <a:chExt cx="3839132" cy="949325"/>
          </a:xfrm>
        </p:grpSpPr>
        <p:grpSp>
          <p:nvGrpSpPr>
            <p:cNvPr id="15" name="Group 13"/>
            <p:cNvGrpSpPr>
              <a:grpSpLocks/>
            </p:cNvGrpSpPr>
            <p:nvPr/>
          </p:nvGrpSpPr>
          <p:grpSpPr bwMode="auto">
            <a:xfrm>
              <a:off x="2755800" y="4075584"/>
              <a:ext cx="3508871" cy="688975"/>
              <a:chOff x="720" y="1392"/>
              <a:chExt cx="4058" cy="480"/>
            </a:xfrm>
          </p:grpSpPr>
          <p:sp>
            <p:nvSpPr>
              <p:cNvPr id="16"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7" name="Group 15"/>
              <p:cNvGrpSpPr>
                <a:grpSpLocks/>
              </p:cNvGrpSpPr>
              <p:nvPr/>
            </p:nvGrpSpPr>
            <p:grpSpPr bwMode="auto">
              <a:xfrm>
                <a:off x="730" y="1407"/>
                <a:ext cx="4043" cy="444"/>
                <a:chOff x="744" y="1407"/>
                <a:chExt cx="3988" cy="444"/>
              </a:xfrm>
            </p:grpSpPr>
            <p:sp>
              <p:nvSpPr>
                <p:cNvPr id="1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8" name="Text Box 26"/>
            <p:cNvSpPr txBox="1">
              <a:spLocks noChangeArrowheads="1"/>
            </p:cNvSpPr>
            <p:nvPr/>
          </p:nvSpPr>
          <p:spPr bwMode="white">
            <a:xfrm>
              <a:off x="3425055" y="4167659"/>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四</a:t>
              </a:r>
              <a:r>
                <a:rPr lang="zh-CN" altLang="zh-CN" sz="2400" b="1" dirty="0" smtClean="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cs typeface="Arial" pitchFamily="34" charset="0"/>
                </a:rPr>
                <a:t>主要任务</a:t>
              </a:r>
              <a:endParaRPr lang="zh-CN" altLang="zh-CN" sz="2400" b="1" dirty="0">
                <a:solidFill>
                  <a:schemeClr val="bg1"/>
                </a:solidFill>
                <a:latin typeface="微软雅黑" pitchFamily="34" charset="-122"/>
                <a:ea typeface="微软雅黑" pitchFamily="34" charset="-122"/>
              </a:endParaRPr>
            </a:p>
          </p:txBody>
        </p:sp>
        <p:pic>
          <p:nvPicPr>
            <p:cNvPr id="29" name="Picture 27"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5775" y="4039071"/>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 Box 31"/>
            <p:cNvSpPr txBox="1">
              <a:spLocks noChangeArrowheads="1"/>
            </p:cNvSpPr>
            <p:nvPr/>
          </p:nvSpPr>
          <p:spPr bwMode="white">
            <a:xfrm>
              <a:off x="2901850" y="4175596"/>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4</a:t>
              </a:r>
            </a:p>
          </p:txBody>
        </p:sp>
      </p:grpSp>
      <p:grpSp>
        <p:nvGrpSpPr>
          <p:cNvPr id="3" name="组合 2"/>
          <p:cNvGrpSpPr/>
          <p:nvPr/>
        </p:nvGrpSpPr>
        <p:grpSpPr>
          <a:xfrm>
            <a:off x="2571650" y="2342034"/>
            <a:ext cx="3823257" cy="949325"/>
            <a:chOff x="2571650" y="2342034"/>
            <a:chExt cx="3823257" cy="949325"/>
          </a:xfrm>
        </p:grpSpPr>
        <p:grpSp>
          <p:nvGrpSpPr>
            <p:cNvPr id="5" name="Group 3"/>
            <p:cNvGrpSpPr>
              <a:grpSpLocks/>
            </p:cNvGrpSpPr>
            <p:nvPr/>
          </p:nvGrpSpPr>
          <p:grpSpPr bwMode="auto">
            <a:xfrm>
              <a:off x="2755800" y="2353146"/>
              <a:ext cx="3508871" cy="688975"/>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7" name="Group 5"/>
              <p:cNvGrpSpPr>
                <a:grpSpLocks/>
              </p:cNvGrpSpPr>
              <p:nvPr/>
            </p:nvGrpSpPr>
            <p:grpSpPr bwMode="auto">
              <a:xfrm>
                <a:off x="730" y="1407"/>
                <a:ext cx="4043" cy="444"/>
                <a:chOff x="744" y="1407"/>
                <a:chExt cx="3988" cy="444"/>
              </a:xfrm>
            </p:grpSpPr>
            <p:sp>
              <p:nvSpPr>
                <p:cNvPr id="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6" name="Text Box 24"/>
            <p:cNvSpPr txBox="1">
              <a:spLocks noChangeArrowheads="1"/>
            </p:cNvSpPr>
            <p:nvPr/>
          </p:nvSpPr>
          <p:spPr bwMode="white">
            <a:xfrm>
              <a:off x="3425055" y="2461096"/>
              <a:ext cx="296985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二</a:t>
              </a:r>
              <a:r>
                <a:rPr lang="zh-CN" altLang="en-US" sz="2400" b="1" dirty="0" smtClean="0">
                  <a:solidFill>
                    <a:schemeClr val="bg1"/>
                  </a:solidFill>
                  <a:latin typeface="微软雅黑" pitchFamily="34" charset="-122"/>
                  <a:ea typeface="微软雅黑" pitchFamily="34" charset="-122"/>
                  <a:cs typeface="Arial" pitchFamily="34" charset="0"/>
                </a:rPr>
                <a:t>、开展现状</a:t>
              </a:r>
              <a:endParaRPr lang="en-US" altLang="zh-CN" sz="2400" b="1" dirty="0">
                <a:solidFill>
                  <a:schemeClr val="bg1"/>
                </a:solidFill>
                <a:latin typeface="微软雅黑" pitchFamily="34" charset="-122"/>
                <a:ea typeface="微软雅黑" pitchFamily="34" charset="-122"/>
                <a:cs typeface="Arial" pitchFamily="34" charset="0"/>
              </a:endParaRPr>
            </a:p>
          </p:txBody>
        </p:sp>
        <p:pic>
          <p:nvPicPr>
            <p:cNvPr id="31" name="Picture 29"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23420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 Box 33"/>
            <p:cNvSpPr txBox="1">
              <a:spLocks noChangeArrowheads="1"/>
            </p:cNvSpPr>
            <p:nvPr/>
          </p:nvSpPr>
          <p:spPr bwMode="white">
            <a:xfrm>
              <a:off x="2893913" y="2440459"/>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2</a:t>
              </a:r>
            </a:p>
          </p:txBody>
        </p:sp>
      </p:grpSp>
      <p:grpSp>
        <p:nvGrpSpPr>
          <p:cNvPr id="46" name="组合 45"/>
          <p:cNvGrpSpPr/>
          <p:nvPr/>
        </p:nvGrpSpPr>
        <p:grpSpPr>
          <a:xfrm>
            <a:off x="2571650" y="3192934"/>
            <a:ext cx="3823257" cy="949325"/>
            <a:chOff x="2571650" y="3192934"/>
            <a:chExt cx="3823257" cy="949325"/>
          </a:xfrm>
        </p:grpSpPr>
        <p:grpSp>
          <p:nvGrpSpPr>
            <p:cNvPr id="10" name="Group 8"/>
            <p:cNvGrpSpPr>
              <a:grpSpLocks/>
            </p:cNvGrpSpPr>
            <p:nvPr/>
          </p:nvGrpSpPr>
          <p:grpSpPr bwMode="auto">
            <a:xfrm>
              <a:off x="2755800" y="3218334"/>
              <a:ext cx="3508871" cy="688975"/>
              <a:chOff x="720" y="1392"/>
              <a:chExt cx="4058" cy="480"/>
            </a:xfrm>
          </p:grpSpPr>
          <p:sp>
            <p:nvSpPr>
              <p:cNvPr id="1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2" name="Group 10"/>
              <p:cNvGrpSpPr>
                <a:grpSpLocks/>
              </p:cNvGrpSpPr>
              <p:nvPr/>
            </p:nvGrpSpPr>
            <p:grpSpPr bwMode="auto">
              <a:xfrm>
                <a:off x="730" y="1407"/>
                <a:ext cx="4043" cy="444"/>
                <a:chOff x="744" y="1407"/>
                <a:chExt cx="3988" cy="444"/>
              </a:xfrm>
            </p:grpSpPr>
            <p:sp>
              <p:nvSpPr>
                <p:cNvPr id="1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7" name="Text Box 25"/>
            <p:cNvSpPr txBox="1">
              <a:spLocks noChangeArrowheads="1"/>
            </p:cNvSpPr>
            <p:nvPr/>
          </p:nvSpPr>
          <p:spPr bwMode="white">
            <a:xfrm>
              <a:off x="3425055" y="3319934"/>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三</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思路和目标</a:t>
              </a:r>
              <a:endParaRPr lang="zh-CN" altLang="zh-CN" sz="2400" b="1" dirty="0">
                <a:solidFill>
                  <a:schemeClr val="bg1"/>
                </a:solidFill>
                <a:latin typeface="微软雅黑" pitchFamily="34" charset="-122"/>
                <a:ea typeface="微软雅黑" pitchFamily="34" charset="-122"/>
              </a:endParaRPr>
            </a:p>
          </p:txBody>
        </p:sp>
        <p:pic>
          <p:nvPicPr>
            <p:cNvPr id="30" name="Picture 28"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31929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 Box 34"/>
            <p:cNvSpPr txBox="1">
              <a:spLocks noChangeArrowheads="1"/>
            </p:cNvSpPr>
            <p:nvPr/>
          </p:nvSpPr>
          <p:spPr bwMode="white">
            <a:xfrm>
              <a:off x="2893913" y="332787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3</a:t>
              </a:r>
            </a:p>
          </p:txBody>
        </p:sp>
      </p:grpSp>
      <p:grpSp>
        <p:nvGrpSpPr>
          <p:cNvPr id="48" name="组合 47"/>
          <p:cNvGrpSpPr/>
          <p:nvPr/>
        </p:nvGrpSpPr>
        <p:grpSpPr>
          <a:xfrm>
            <a:off x="2557833" y="4941168"/>
            <a:ext cx="3823257" cy="949325"/>
            <a:chOff x="2557833" y="4941168"/>
            <a:chExt cx="3823257" cy="949325"/>
          </a:xfrm>
        </p:grpSpPr>
        <p:grpSp>
          <p:nvGrpSpPr>
            <p:cNvPr id="37" name="Group 18"/>
            <p:cNvGrpSpPr>
              <a:grpSpLocks/>
            </p:cNvGrpSpPr>
            <p:nvPr/>
          </p:nvGrpSpPr>
          <p:grpSpPr bwMode="auto">
            <a:xfrm>
              <a:off x="2753096" y="4945930"/>
              <a:ext cx="3508871" cy="688975"/>
              <a:chOff x="720" y="1392"/>
              <a:chExt cx="4058" cy="480"/>
            </a:xfrm>
          </p:grpSpPr>
          <p:sp>
            <p:nvSpPr>
              <p:cNvPr id="38"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39" name="Group 20"/>
              <p:cNvGrpSpPr>
                <a:grpSpLocks/>
              </p:cNvGrpSpPr>
              <p:nvPr/>
            </p:nvGrpSpPr>
            <p:grpSpPr bwMode="auto">
              <a:xfrm>
                <a:off x="730" y="1407"/>
                <a:ext cx="4043" cy="444"/>
                <a:chOff x="744" y="1407"/>
                <a:chExt cx="3988" cy="444"/>
              </a:xfrm>
            </p:grpSpPr>
            <p:sp>
              <p:nvSpPr>
                <p:cNvPr id="40"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41"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42" name="Text Box 23"/>
            <p:cNvSpPr txBox="1">
              <a:spLocks noChangeArrowheads="1"/>
            </p:cNvSpPr>
            <p:nvPr/>
          </p:nvSpPr>
          <p:spPr bwMode="white">
            <a:xfrm>
              <a:off x="3411238" y="5060230"/>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五</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责任分工</a:t>
              </a:r>
              <a:endParaRPr lang="zh-CN" altLang="zh-CN" sz="2400" b="1" dirty="0">
                <a:solidFill>
                  <a:schemeClr val="bg1"/>
                </a:solidFill>
                <a:latin typeface="微软雅黑" pitchFamily="34" charset="-122"/>
                <a:ea typeface="微软雅黑" pitchFamily="34" charset="-122"/>
              </a:endParaRPr>
            </a:p>
          </p:txBody>
        </p:sp>
        <p:pic>
          <p:nvPicPr>
            <p:cNvPr id="43"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7833" y="4941168"/>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Text Box 32"/>
            <p:cNvSpPr txBox="1">
              <a:spLocks noChangeArrowheads="1"/>
            </p:cNvSpPr>
            <p:nvPr/>
          </p:nvSpPr>
          <p:spPr bwMode="white">
            <a:xfrm>
              <a:off x="2878509" y="5038005"/>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solidFill>
                    <a:schemeClr val="bg1"/>
                  </a:solidFill>
                  <a:latin typeface="微软雅黑" pitchFamily="34" charset="-122"/>
                  <a:ea typeface="微软雅黑" pitchFamily="34" charset="-122"/>
                  <a:cs typeface="Arial" pitchFamily="34" charset="0"/>
                </a:rPr>
                <a:t>5</a:t>
              </a:r>
              <a:endParaRPr lang="en-US" altLang="zh-CN" sz="2400" b="1" dirty="0">
                <a:solidFill>
                  <a:schemeClr val="bg1"/>
                </a:solidFill>
                <a:latin typeface="微软雅黑" pitchFamily="34" charset="-122"/>
                <a:ea typeface="微软雅黑" pitchFamily="34" charset="-122"/>
                <a:cs typeface="Arial" pitchFamily="34" charset="0"/>
              </a:endParaRPr>
            </a:p>
          </p:txBody>
        </p:sp>
      </p:grpSp>
    </p:spTree>
    <p:extLst>
      <p:ext uri="{BB962C8B-B14F-4D97-AF65-F5344CB8AC3E}">
        <p14:creationId xmlns="" xmlns:p14="http://schemas.microsoft.com/office/powerpoint/2010/main" val="21479649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46"/>
                                        </p:tgtEl>
                                      </p:cBhvr>
                                    </p:animEffect>
                                    <p:animScale>
                                      <p:cBhvr>
                                        <p:cTn id="7" dur="50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3"/>
          <p:cNvSpPr>
            <a:spLocks noChangeArrowheads="1"/>
          </p:cNvSpPr>
          <p:nvPr/>
        </p:nvSpPr>
        <p:spPr bwMode="gray">
          <a:xfrm>
            <a:off x="827584" y="1600200"/>
            <a:ext cx="5499100" cy="4495800"/>
          </a:xfrm>
          <a:prstGeom prst="rightArrow">
            <a:avLst>
              <a:gd name="adj1" fmla="val 79306"/>
              <a:gd name="adj2" fmla="val 21754"/>
            </a:avLst>
          </a:prstGeom>
          <a:gradFill rotWithShape="1">
            <a:gsLst>
              <a:gs pos="0">
                <a:schemeClr val="accent1">
                  <a:gamma/>
                  <a:tint val="0"/>
                  <a:invGamma/>
                  <a:alpha val="24001"/>
                </a:schemeClr>
              </a:gs>
              <a:gs pos="100000">
                <a:schemeClr val="accent1"/>
              </a:gs>
            </a:gsLst>
            <a:lin ang="0" scaled="1"/>
          </a:gradFill>
          <a:ln w="9525">
            <a:noFill/>
            <a:miter lim="800000"/>
          </a:ln>
          <a:effectLst/>
        </p:spPr>
        <p:txBody>
          <a:bodyPr wrap="none" anchor="ctr"/>
          <a:lstStyle/>
          <a:p>
            <a:endParaRPr lang="zh-CN" altLang="en-US"/>
          </a:p>
        </p:txBody>
      </p:sp>
      <p:sp>
        <p:nvSpPr>
          <p:cNvPr id="165892" name="AutoShape 4"/>
          <p:cNvSpPr>
            <a:spLocks noChangeArrowheads="1"/>
          </p:cNvSpPr>
          <p:nvPr/>
        </p:nvSpPr>
        <p:spPr bwMode="gray">
          <a:xfrm>
            <a:off x="395536" y="2209800"/>
            <a:ext cx="4974704"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p:spPr>
        <p:txBody>
          <a:bodyPr wrap="none" anchor="ctr"/>
          <a:lstStyle/>
          <a:p>
            <a:pPr algn="ctr" eaLnBrk="0" hangingPunct="0">
              <a:defRPr/>
            </a:pPr>
            <a:r>
              <a:rPr lang="zh-CN" altLang="en-US" sz="2000" b="1" dirty="0">
                <a:solidFill>
                  <a:schemeClr val="bg1"/>
                </a:solidFill>
                <a:latin typeface="微软雅黑" pitchFamily="34" charset="-122"/>
                <a:ea typeface="微软雅黑" pitchFamily="34" charset="-122"/>
              </a:rPr>
              <a:t>不断完善签约服务内涵，突出中西医结合</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algn="ctr" eaLnBrk="0" hangingPunct="0">
              <a:defRPr/>
            </a:pPr>
            <a:r>
              <a:rPr lang="zh-CN" altLang="en-US" sz="2000" b="1" dirty="0" smtClean="0">
                <a:solidFill>
                  <a:schemeClr val="bg1"/>
                </a:solidFill>
                <a:latin typeface="微软雅黑" pitchFamily="34" charset="-122"/>
                <a:ea typeface="微软雅黑" pitchFamily="34" charset="-122"/>
              </a:rPr>
              <a:t>增强</a:t>
            </a:r>
            <a:r>
              <a:rPr lang="zh-CN" altLang="en-US" sz="2000" b="1" dirty="0">
                <a:solidFill>
                  <a:schemeClr val="bg1"/>
                </a:solidFill>
                <a:latin typeface="微软雅黑" pitchFamily="34" charset="-122"/>
                <a:ea typeface="微软雅黑" pitchFamily="34" charset="-122"/>
              </a:rPr>
              <a:t>群众主动利用签约服务的意愿</a:t>
            </a:r>
            <a:endParaRPr lang="en-US" altLang="zh-CN" sz="2000" b="1" dirty="0">
              <a:solidFill>
                <a:schemeClr val="bg1"/>
              </a:solidFill>
              <a:latin typeface="微软雅黑" pitchFamily="34" charset="-122"/>
              <a:ea typeface="微软雅黑" pitchFamily="34" charset="-122"/>
            </a:endParaRPr>
          </a:p>
        </p:txBody>
      </p:sp>
      <p:sp>
        <p:nvSpPr>
          <p:cNvPr id="165893" name="AutoShape 5"/>
          <p:cNvSpPr>
            <a:spLocks noChangeArrowheads="1"/>
          </p:cNvSpPr>
          <p:nvPr/>
        </p:nvSpPr>
        <p:spPr bwMode="gray">
          <a:xfrm>
            <a:off x="395536" y="3352800"/>
            <a:ext cx="4974704" cy="99060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ln>
          <a:effectLst/>
        </p:spPr>
        <p:txBody>
          <a:bodyPr wrap="none" anchor="ctr"/>
          <a:lstStyle/>
          <a:p>
            <a:r>
              <a:rPr lang="zh-CN" altLang="en-US" sz="2000" b="1" dirty="0">
                <a:solidFill>
                  <a:schemeClr val="bg1"/>
                </a:solidFill>
                <a:latin typeface="微软雅黑" pitchFamily="34" charset="-122"/>
                <a:ea typeface="微软雅黑" pitchFamily="34" charset="-122"/>
              </a:rPr>
              <a:t>建立健全签约服务的内在激励与外部支撑</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r>
              <a:rPr lang="zh-CN" altLang="en-US" sz="2000" b="1" dirty="0" smtClean="0">
                <a:solidFill>
                  <a:schemeClr val="bg1"/>
                </a:solidFill>
                <a:latin typeface="微软雅黑" pitchFamily="34" charset="-122"/>
                <a:ea typeface="微软雅黑" pitchFamily="34" charset="-122"/>
              </a:rPr>
              <a:t>调动</a:t>
            </a:r>
            <a:r>
              <a:rPr lang="zh-CN" altLang="en-US" sz="2000" b="1" dirty="0">
                <a:solidFill>
                  <a:schemeClr val="bg1"/>
                </a:solidFill>
                <a:latin typeface="微软雅黑" pitchFamily="34" charset="-122"/>
                <a:ea typeface="微软雅黑" pitchFamily="34" charset="-122"/>
              </a:rPr>
              <a:t>家庭医生开展签约服务的积极性</a:t>
            </a:r>
          </a:p>
        </p:txBody>
      </p:sp>
      <p:sp>
        <p:nvSpPr>
          <p:cNvPr id="165894" name="AutoShape 6"/>
          <p:cNvSpPr>
            <a:spLocks noChangeArrowheads="1"/>
          </p:cNvSpPr>
          <p:nvPr/>
        </p:nvSpPr>
        <p:spPr bwMode="gray">
          <a:xfrm>
            <a:off x="395536" y="4495800"/>
            <a:ext cx="4974704" cy="99060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ln>
          <a:effectLst/>
        </p:spPr>
        <p:txBody>
          <a:bodyPr wrap="none" anchor="ctr"/>
          <a:lstStyle/>
          <a:p>
            <a:r>
              <a:rPr lang="zh-CN" altLang="en-US" sz="2000" b="1" dirty="0">
                <a:solidFill>
                  <a:schemeClr val="bg1"/>
                </a:solidFill>
                <a:latin typeface="微软雅黑" pitchFamily="34" charset="-122"/>
                <a:ea typeface="微软雅黑" pitchFamily="34" charset="-122"/>
              </a:rPr>
              <a:t>鼓励引导二级以上医院和非政府办医疗</a:t>
            </a:r>
            <a:r>
              <a:rPr lang="zh-CN" altLang="en-US" sz="2000" b="1" dirty="0" smtClean="0">
                <a:solidFill>
                  <a:schemeClr val="bg1"/>
                </a:solidFill>
                <a:latin typeface="微软雅黑" pitchFamily="34" charset="-122"/>
                <a:ea typeface="微软雅黑" pitchFamily="34" charset="-122"/>
              </a:rPr>
              <a:t>卫生</a:t>
            </a:r>
            <a:endParaRPr lang="en-US" altLang="zh-CN" sz="2000" b="1" dirty="0" smtClean="0">
              <a:solidFill>
                <a:schemeClr val="bg1"/>
              </a:solidFill>
              <a:latin typeface="微软雅黑" pitchFamily="34" charset="-122"/>
              <a:ea typeface="微软雅黑" pitchFamily="34" charset="-122"/>
            </a:endParaRPr>
          </a:p>
          <a:p>
            <a:r>
              <a:rPr lang="zh-CN" altLang="en-US" sz="2000" b="1" dirty="0" smtClean="0">
                <a:solidFill>
                  <a:schemeClr val="bg1"/>
                </a:solidFill>
                <a:latin typeface="微软雅黑" pitchFamily="34" charset="-122"/>
                <a:ea typeface="微软雅黑" pitchFamily="34" charset="-122"/>
              </a:rPr>
              <a:t>机构参与</a:t>
            </a:r>
            <a:r>
              <a:rPr lang="zh-CN" altLang="en-US" sz="2000" b="1" dirty="0">
                <a:solidFill>
                  <a:schemeClr val="bg1"/>
                </a:solidFill>
                <a:latin typeface="微软雅黑" pitchFamily="34" charset="-122"/>
                <a:ea typeface="微软雅黑" pitchFamily="34" charset="-122"/>
              </a:rPr>
              <a:t>，提高签约服务覆盖面和</a:t>
            </a:r>
            <a:r>
              <a:rPr lang="zh-CN" altLang="en-US" sz="2000" b="1" dirty="0" smtClean="0">
                <a:solidFill>
                  <a:schemeClr val="bg1"/>
                </a:solidFill>
                <a:latin typeface="微软雅黑" pitchFamily="34" charset="-122"/>
                <a:ea typeface="微软雅黑" pitchFamily="34" charset="-122"/>
              </a:rPr>
              <a:t>水平</a:t>
            </a:r>
            <a:endParaRPr lang="zh-CN" altLang="en-US" sz="2000" b="1" dirty="0">
              <a:solidFill>
                <a:schemeClr val="bg1"/>
              </a:solidFill>
              <a:latin typeface="微软雅黑" pitchFamily="34" charset="-122"/>
              <a:ea typeface="微软雅黑" pitchFamily="34" charset="-122"/>
            </a:endParaRPr>
          </a:p>
        </p:txBody>
      </p:sp>
      <p:grpSp>
        <p:nvGrpSpPr>
          <p:cNvPr id="86024" name="Group 7"/>
          <p:cNvGrpSpPr/>
          <p:nvPr/>
        </p:nvGrpSpPr>
        <p:grpSpPr bwMode="auto">
          <a:xfrm>
            <a:off x="6444208" y="2209800"/>
            <a:ext cx="2286000" cy="3309938"/>
            <a:chOff x="528" y="1392"/>
            <a:chExt cx="1158" cy="2085"/>
          </a:xfrm>
        </p:grpSpPr>
        <p:sp>
          <p:nvSpPr>
            <p:cNvPr id="165896" name="AutoShape 8"/>
            <p:cNvSpPr>
              <a:spLocks noChangeArrowheads="1"/>
            </p:cNvSpPr>
            <p:nvPr/>
          </p:nvSpPr>
          <p:spPr bwMode="gray">
            <a:xfrm>
              <a:off x="528" y="1392"/>
              <a:ext cx="1158" cy="2085"/>
            </a:xfrm>
            <a:prstGeom prst="roundRect">
              <a:avLst>
                <a:gd name="adj" fmla="val 16667"/>
              </a:avLst>
            </a:prstGeom>
            <a:solidFill>
              <a:schemeClr val="accent2"/>
            </a:solidFill>
            <a:ln w="38100">
              <a:solidFill>
                <a:schemeClr val="bg1"/>
              </a:solidFill>
              <a:round/>
            </a:ln>
            <a:effectLst>
              <a:outerShdw dist="107763" dir="2700000" algn="ctr" rotWithShape="0">
                <a:srgbClr val="808080">
                  <a:alpha val="50000"/>
                </a:srgbClr>
              </a:outerShdw>
            </a:effectLst>
          </p:spPr>
          <p:txBody>
            <a:bodyPr wrap="none" anchor="ctr"/>
            <a:lstStyle/>
            <a:p>
              <a:endParaRPr lang="zh-CN" altLang="en-US"/>
            </a:p>
          </p:txBody>
        </p:sp>
        <p:sp>
          <p:nvSpPr>
            <p:cNvPr id="86057" name="AutoShape 9"/>
            <p:cNvSpPr>
              <a:spLocks noChangeArrowheads="1"/>
            </p:cNvSpPr>
            <p:nvPr/>
          </p:nvSpPr>
          <p:spPr bwMode="gray">
            <a:xfrm>
              <a:off x="576" y="1416"/>
              <a:ext cx="1063" cy="288"/>
            </a:xfrm>
            <a:prstGeom prst="roundRect">
              <a:avLst>
                <a:gd name="adj" fmla="val 50000"/>
              </a:avLst>
            </a:prstGeom>
            <a:gradFill rotWithShape="1">
              <a:gsLst>
                <a:gs pos="0">
                  <a:schemeClr val="bg1"/>
                </a:gs>
                <a:gs pos="100000">
                  <a:schemeClr val="accent2"/>
                </a:gs>
              </a:gsLst>
              <a:lin ang="5400000" scaled="1"/>
            </a:gradFill>
            <a:ln w="9525">
              <a:noFill/>
              <a:round/>
            </a:ln>
          </p:spPr>
          <p:txBody>
            <a:bodyPr wrap="none" anchor="ctr"/>
            <a:lstStyle/>
            <a:p>
              <a:endParaRPr lang="zh-CN" altLang="en-US"/>
            </a:p>
          </p:txBody>
        </p:sp>
      </p:grpSp>
      <p:sp>
        <p:nvSpPr>
          <p:cNvPr id="86025" name="Text Box 10"/>
          <p:cNvSpPr txBox="1">
            <a:spLocks noChangeArrowheads="1"/>
          </p:cNvSpPr>
          <p:nvPr/>
        </p:nvSpPr>
        <p:spPr bwMode="gray">
          <a:xfrm>
            <a:off x="6588223" y="2694399"/>
            <a:ext cx="2049201" cy="1938992"/>
          </a:xfrm>
          <a:prstGeom prst="rect">
            <a:avLst/>
          </a:prstGeom>
          <a:noFill/>
          <a:ln w="9525" algn="ctr">
            <a:noFill/>
            <a:miter lim="800000"/>
          </a:ln>
        </p:spPr>
        <p:txBody>
          <a:bodyPr wrap="square">
            <a:spAutoFit/>
          </a:bodyPr>
          <a:lstStyle/>
          <a:p>
            <a:pPr lvl="0"/>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围绕推进健康中国建设、实现人人享有基本医疗卫生服务的</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目标，</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加快推进家庭医生签约服务</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Rectangle 2"/>
          <p:cNvSpPr txBox="1">
            <a:spLocks noChangeArrowheads="1"/>
          </p:cNvSpPr>
          <p:nvPr/>
        </p:nvSpPr>
        <p:spPr bwMode="gray">
          <a:xfrm>
            <a:off x="990600" y="5032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r>
              <a:rPr lang="zh-CN" altLang="en-US" kern="0" smtClean="0">
                <a:latin typeface="微软雅黑" pitchFamily="34" charset="-122"/>
                <a:ea typeface="微软雅黑" pitchFamily="34" charset="-122"/>
              </a:rPr>
              <a:t>总体思路</a:t>
            </a:r>
            <a:endParaRPr lang="en-US" altLang="zh-CN" kern="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fade">
                                      <p:cBhvr>
                                        <p:cTn id="7" dur="500"/>
                                        <p:tgtEl>
                                          <p:spTgt spid="1658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893"/>
                                        </p:tgtEl>
                                        <p:attrNameLst>
                                          <p:attrName>style.visibility</p:attrName>
                                        </p:attrNameLst>
                                      </p:cBhvr>
                                      <p:to>
                                        <p:strVal val="visible"/>
                                      </p:to>
                                    </p:set>
                                    <p:animEffect transition="in" filter="fade">
                                      <p:cBhvr>
                                        <p:cTn id="10" dur="500"/>
                                        <p:tgtEl>
                                          <p:spTgt spid="1658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5894"/>
                                        </p:tgtEl>
                                        <p:attrNameLst>
                                          <p:attrName>style.visibility</p:attrName>
                                        </p:attrNameLst>
                                      </p:cBhvr>
                                      <p:to>
                                        <p:strVal val="visible"/>
                                      </p:to>
                                    </p:set>
                                    <p:animEffect transition="in" filter="fade">
                                      <p:cBhvr>
                                        <p:cTn id="13" dur="500"/>
                                        <p:tgtEl>
                                          <p:spTgt spid="165894"/>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65891"/>
                                        </p:tgtEl>
                                        <p:attrNameLst>
                                          <p:attrName>style.visibility</p:attrName>
                                        </p:attrNameLst>
                                      </p:cBhvr>
                                      <p:to>
                                        <p:strVal val="visible"/>
                                      </p:to>
                                    </p:set>
                                    <p:anim calcmode="lin" valueType="num">
                                      <p:cBhvr additive="base">
                                        <p:cTn id="17" dur="1000" fill="hold"/>
                                        <p:tgtEl>
                                          <p:spTgt spid="165891"/>
                                        </p:tgtEl>
                                        <p:attrNameLst>
                                          <p:attrName>ppt_x</p:attrName>
                                        </p:attrNameLst>
                                      </p:cBhvr>
                                      <p:tavLst>
                                        <p:tav tm="0">
                                          <p:val>
                                            <p:strVal val="0-#ppt_w/2"/>
                                          </p:val>
                                        </p:tav>
                                        <p:tav tm="100000">
                                          <p:val>
                                            <p:strVal val="#ppt_x"/>
                                          </p:val>
                                        </p:tav>
                                      </p:tavLst>
                                    </p:anim>
                                    <p:anim calcmode="lin" valueType="num">
                                      <p:cBhvr additive="base">
                                        <p:cTn id="18" dur="1000" fill="hold"/>
                                        <p:tgtEl>
                                          <p:spTgt spid="16589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6024"/>
                                        </p:tgtEl>
                                        <p:attrNameLst>
                                          <p:attrName>style.visibility</p:attrName>
                                        </p:attrNameLst>
                                      </p:cBhvr>
                                      <p:to>
                                        <p:strVal val="visible"/>
                                      </p:to>
                                    </p:set>
                                    <p:animEffect transition="in" filter="fade">
                                      <p:cBhvr>
                                        <p:cTn id="22" dur="500"/>
                                        <p:tgtEl>
                                          <p:spTgt spid="860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6025"/>
                                        </p:tgtEl>
                                        <p:attrNameLst>
                                          <p:attrName>style.visibility</p:attrName>
                                        </p:attrNameLst>
                                      </p:cBhvr>
                                      <p:to>
                                        <p:strVal val="visible"/>
                                      </p:to>
                                    </p:set>
                                    <p:animEffect transition="in" filter="fade">
                                      <p:cBhvr>
                                        <p:cTn id="26" dur="500"/>
                                        <p:tgtEl>
                                          <p:spTgt spid="86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P spid="165892" grpId="0" animBg="1"/>
      <p:bldP spid="165893" grpId="0" animBg="1"/>
      <p:bldP spid="165894" grpId="0" animBg="1"/>
      <p:bldP spid="860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802" name="Group 16"/>
          <p:cNvGrpSpPr/>
          <p:nvPr/>
        </p:nvGrpSpPr>
        <p:grpSpPr bwMode="auto">
          <a:xfrm>
            <a:off x="914400" y="2889250"/>
            <a:ext cx="2295525" cy="3349625"/>
            <a:chOff x="576" y="1820"/>
            <a:chExt cx="1446" cy="2110"/>
          </a:xfrm>
        </p:grpSpPr>
        <p:sp>
          <p:nvSpPr>
            <p:cNvPr id="118805" name="AutoShape 17"/>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en-US">
                <a:latin typeface="微软雅黑" pitchFamily="34" charset="-122"/>
                <a:ea typeface="微软雅黑" pitchFamily="34" charset="-122"/>
              </a:endParaRPr>
            </a:p>
          </p:txBody>
        </p:sp>
        <p:sp>
          <p:nvSpPr>
            <p:cNvPr id="211986" name="AutoShape 18"/>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18807" name="AutoShape 19"/>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8" name="AutoShape 20"/>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9" name="Text Box 21"/>
            <p:cNvSpPr txBox="1">
              <a:spLocks noChangeArrowheads="1"/>
            </p:cNvSpPr>
            <p:nvPr/>
          </p:nvSpPr>
          <p:spPr bwMode="gray">
            <a:xfrm>
              <a:off x="956" y="1820"/>
              <a:ext cx="678" cy="252"/>
            </a:xfrm>
            <a:prstGeom prst="rect">
              <a:avLst/>
            </a:prstGeom>
            <a:noFill/>
            <a:ln w="9525" algn="ctr">
              <a:noFill/>
              <a:miter lim="800000"/>
            </a:ln>
          </p:spPr>
          <p:txBody>
            <a:bodyPr wrap="none">
              <a:spAutoFit/>
            </a:bodyPr>
            <a:lstStyle/>
            <a:p>
              <a:pPr algn="ctr" eaLnBrk="0" hangingPunct="0"/>
              <a:r>
                <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2016</a:t>
              </a: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年</a:t>
              </a:r>
              <a:endPar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8810" name="Text Box 22"/>
            <p:cNvSpPr txBox="1">
              <a:spLocks noChangeArrowheads="1"/>
            </p:cNvSpPr>
            <p:nvPr/>
          </p:nvSpPr>
          <p:spPr bwMode="auto">
            <a:xfrm>
              <a:off x="624" y="2106"/>
              <a:ext cx="1344" cy="1685"/>
            </a:xfrm>
            <a:prstGeom prst="rect">
              <a:avLst/>
            </a:prstGeom>
            <a:noFill/>
            <a:ln w="9525" algn="ctr">
              <a:noFill/>
              <a:miter lim="800000"/>
            </a:ln>
          </p:spPr>
          <p:txBody>
            <a:bodyPr>
              <a:spAutoFit/>
            </a:bodyPr>
            <a:lstStyle/>
            <a:p>
              <a:pPr eaLnBrk="0" hangingPunct="0">
                <a:lnSpc>
                  <a:spcPct val="150000"/>
                </a:lnSpc>
              </a:pPr>
              <a:r>
                <a:rPr lang="zh-CN" altLang="en-US" b="1" dirty="0">
                  <a:solidFill>
                    <a:srgbClr val="000000"/>
                  </a:solidFill>
                  <a:latin typeface="微软雅黑" pitchFamily="34" charset="-122"/>
                  <a:ea typeface="微软雅黑" pitchFamily="34" charset="-122"/>
                </a:rPr>
                <a:t>在</a:t>
              </a:r>
              <a:r>
                <a:rPr lang="en-US" altLang="zh-CN" sz="2400" b="1" dirty="0">
                  <a:solidFill>
                    <a:srgbClr val="FF0000"/>
                  </a:solidFill>
                  <a:latin typeface="微软雅黑" pitchFamily="34" charset="-122"/>
                  <a:ea typeface="微软雅黑" pitchFamily="34" charset="-122"/>
                </a:rPr>
                <a:t>200</a:t>
              </a:r>
              <a:r>
                <a:rPr lang="zh-CN" altLang="en-US" sz="2400" b="1" dirty="0">
                  <a:solidFill>
                    <a:srgbClr val="FF0000"/>
                  </a:solidFill>
                  <a:latin typeface="微软雅黑" pitchFamily="34" charset="-122"/>
                  <a:ea typeface="微软雅黑" pitchFamily="34" charset="-122"/>
                </a:rPr>
                <a:t>个</a:t>
              </a:r>
              <a:r>
                <a:rPr lang="zh-CN" altLang="en-US" b="1" dirty="0">
                  <a:solidFill>
                    <a:srgbClr val="000000"/>
                  </a:solidFill>
                  <a:latin typeface="微软雅黑" pitchFamily="34" charset="-122"/>
                  <a:ea typeface="微软雅黑" pitchFamily="34" charset="-122"/>
                </a:rPr>
                <a:t>公立医院综合改革试点城市开展家庭医生签约服务，鼓励其他有条件的地区积极开展试点。</a:t>
              </a:r>
              <a:endParaRPr lang="en-US" altLang="zh-CN" dirty="0">
                <a:solidFill>
                  <a:srgbClr val="000000"/>
                </a:solidFill>
                <a:latin typeface="微软雅黑" pitchFamily="34" charset="-122"/>
                <a:ea typeface="微软雅黑" pitchFamily="34" charset="-122"/>
              </a:endParaRPr>
            </a:p>
          </p:txBody>
        </p:sp>
      </p:grpSp>
      <p:sp>
        <p:nvSpPr>
          <p:cNvPr id="28" name="Rectangle 2"/>
          <p:cNvSpPr txBox="1">
            <a:spLocks noChangeArrowheads="1"/>
          </p:cNvSpPr>
          <p:nvPr/>
        </p:nvSpPr>
        <p:spPr bwMode="gray">
          <a:xfrm>
            <a:off x="827584" y="201142"/>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r>
              <a:rPr lang="zh-CN" altLang="en-US" kern="0" dirty="0" smtClean="0">
                <a:latin typeface="微软雅黑" pitchFamily="34" charset="-122"/>
                <a:ea typeface="微软雅黑" pitchFamily="34" charset="-122"/>
              </a:rPr>
              <a:t>主要目标</a:t>
            </a:r>
            <a:endParaRPr lang="en-US" altLang="zh-CN" kern="0" dirty="0">
              <a:latin typeface="微软雅黑" pitchFamily="34" charset="-122"/>
              <a:ea typeface="微软雅黑" pitchFamily="34" charset="-122"/>
            </a:endParaRPr>
          </a:p>
        </p:txBody>
      </p:sp>
      <p:sp>
        <p:nvSpPr>
          <p:cNvPr id="2" name="矩形 1"/>
          <p:cNvSpPr/>
          <p:nvPr/>
        </p:nvSpPr>
        <p:spPr>
          <a:xfrm>
            <a:off x="3851920" y="2893000"/>
            <a:ext cx="4572000" cy="3416320"/>
          </a:xfrm>
          <a:prstGeom prst="rect">
            <a:avLst/>
          </a:prstGeom>
        </p:spPr>
        <p:txBody>
          <a:bodyPr>
            <a:spAutoFit/>
          </a:bodyPr>
          <a:lstStyle/>
          <a:p>
            <a:pPr marL="0" marR="0" algn="just">
              <a:lnSpc>
                <a:spcPct val="150000"/>
              </a:lnSpc>
              <a:spcBef>
                <a:spcPts val="0"/>
              </a:spcBef>
              <a:spcAft>
                <a:spcPts val="0"/>
              </a:spcAft>
            </a:pPr>
            <a:r>
              <a:rPr lang="zh-CN" altLang="en-US" sz="2000" b="1" dirty="0" smtClean="0">
                <a:solidFill>
                  <a:srgbClr val="000000"/>
                </a:solidFill>
                <a:latin typeface="微软雅黑" pitchFamily="34" charset="-122"/>
                <a:ea typeface="微软雅黑" pitchFamily="34" charset="-122"/>
              </a:rPr>
              <a:t>        </a:t>
            </a:r>
            <a:r>
              <a:rPr lang="zh-CN" altLang="en-US" sz="2400" b="1" dirty="0" smtClean="0">
                <a:solidFill>
                  <a:srgbClr val="000000"/>
                </a:solidFill>
                <a:latin typeface="微软雅黑" pitchFamily="34" charset="-122"/>
                <a:ea typeface="微软雅黑" pitchFamily="34" charset="-122"/>
              </a:rPr>
              <a:t>重点</a:t>
            </a:r>
            <a:r>
              <a:rPr lang="zh-CN" altLang="en-US" sz="2400" b="1" dirty="0">
                <a:solidFill>
                  <a:srgbClr val="000000"/>
                </a:solidFill>
                <a:latin typeface="微软雅黑" pitchFamily="34" charset="-122"/>
                <a:ea typeface="微软雅黑" pitchFamily="34" charset="-122"/>
              </a:rPr>
              <a:t>在签约服务的</a:t>
            </a:r>
            <a:r>
              <a:rPr lang="zh-CN" altLang="en-US" sz="2400" b="1" dirty="0">
                <a:solidFill>
                  <a:srgbClr val="FF0000"/>
                </a:solidFill>
                <a:latin typeface="微软雅黑" pitchFamily="34" charset="-122"/>
                <a:ea typeface="微软雅黑" pitchFamily="34" charset="-122"/>
              </a:rPr>
              <a:t>方式、内容、收付费、考核、激励机制</a:t>
            </a:r>
            <a:r>
              <a:rPr lang="zh-CN" altLang="en-US" sz="2400" b="1" dirty="0">
                <a:solidFill>
                  <a:srgbClr val="000000"/>
                </a:solidFill>
                <a:latin typeface="微软雅黑" pitchFamily="34" charset="-122"/>
                <a:ea typeface="微软雅黑" pitchFamily="34" charset="-122"/>
              </a:rPr>
              <a:t>等方面实现突破，优先覆盖</a:t>
            </a:r>
            <a:r>
              <a:rPr lang="zh-CN" altLang="en-US" sz="2400" b="1" dirty="0">
                <a:solidFill>
                  <a:srgbClr val="FF0000"/>
                </a:solidFill>
                <a:latin typeface="微软雅黑" pitchFamily="34" charset="-122"/>
                <a:ea typeface="微软雅黑" pitchFamily="34" charset="-122"/>
              </a:rPr>
              <a:t>老年人、孕产妇、儿童、残疾人等人群，以及高血压、糖尿病、结核病等慢性疾病和严重精神障碍患者等</a:t>
            </a:r>
            <a:r>
              <a:rPr lang="zh-CN" altLang="en-US" sz="2400" b="1" dirty="0">
                <a:solidFill>
                  <a:srgbClr val="000000"/>
                </a:solidFill>
                <a:latin typeface="微软雅黑" pitchFamily="34" charset="-122"/>
                <a:ea typeface="微软雅黑" pitchFamily="34" charset="-122"/>
              </a:rPr>
              <a:t>。</a:t>
            </a:r>
          </a:p>
        </p:txBody>
      </p:sp>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5536" y="828765"/>
            <a:ext cx="2571863" cy="1930310"/>
          </a:xfrm>
          <a:prstGeom prst="ellipse">
            <a:avLst/>
          </a:prstGeom>
          <a:ln>
            <a:noFill/>
          </a:ln>
          <a:effectLst>
            <a:softEdge rad="112500"/>
          </a:effectLst>
        </p:spPr>
      </p:pic>
      <p:pic>
        <p:nvPicPr>
          <p:cNvPr id="6" name="图片 5"/>
          <p:cNvPicPr>
            <a:picLocks noChangeAspect="1"/>
          </p:cNvPicPr>
          <p:nvPr/>
        </p:nvPicPr>
        <p:blipFill rotWithShape="1">
          <a:blip r:embed="rId3">
            <a:extLst>
              <a:ext uri="{28A0092B-C50C-407E-A947-70E740481C1C}">
                <a14:useLocalDpi xmlns="" xmlns:a14="http://schemas.microsoft.com/office/drawing/2010/main" val="0"/>
              </a:ext>
            </a:extLst>
          </a:blip>
          <a:srcRect t="18216" r="19760"/>
          <a:stretch>
            <a:fillRect/>
          </a:stretch>
        </p:blipFill>
        <p:spPr>
          <a:xfrm>
            <a:off x="3059832" y="792720"/>
            <a:ext cx="3009010" cy="2042556"/>
          </a:xfrm>
          <a:prstGeom prst="ellipse">
            <a:avLst/>
          </a:prstGeom>
          <a:ln>
            <a:noFill/>
          </a:ln>
          <a:effectLst>
            <a:softEdge rad="112500"/>
          </a:effectLst>
        </p:spPr>
      </p:pic>
      <p:pic>
        <p:nvPicPr>
          <p:cNvPr id="7" name="图片 6"/>
          <p:cNvPicPr>
            <a:picLocks noChangeAspect="1"/>
          </p:cNvPicPr>
          <p:nvPr/>
        </p:nvPicPr>
        <p:blipFill rotWithShape="1">
          <a:blip r:embed="rId4">
            <a:extLst>
              <a:ext uri="{28A0092B-C50C-407E-A947-70E740481C1C}">
                <a14:useLocalDpi xmlns="" xmlns:a14="http://schemas.microsoft.com/office/drawing/2010/main" val="0"/>
              </a:ext>
            </a:extLst>
          </a:blip>
          <a:srcRect l="19760" r="8421"/>
          <a:stretch>
            <a:fillRect/>
          </a:stretch>
        </p:blipFill>
        <p:spPr>
          <a:xfrm>
            <a:off x="6300192" y="828765"/>
            <a:ext cx="2460940" cy="1930310"/>
          </a:xfrm>
          <a:prstGeom prst="ellipse">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802" name="Group 16"/>
          <p:cNvGrpSpPr/>
          <p:nvPr/>
        </p:nvGrpSpPr>
        <p:grpSpPr bwMode="auto">
          <a:xfrm>
            <a:off x="914400" y="2889250"/>
            <a:ext cx="2295525" cy="3349625"/>
            <a:chOff x="576" y="1820"/>
            <a:chExt cx="1446" cy="2110"/>
          </a:xfrm>
        </p:grpSpPr>
        <p:sp>
          <p:nvSpPr>
            <p:cNvPr id="118805" name="AutoShape 17"/>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en-US">
                <a:latin typeface="微软雅黑" pitchFamily="34" charset="-122"/>
                <a:ea typeface="微软雅黑" pitchFamily="34" charset="-122"/>
              </a:endParaRPr>
            </a:p>
          </p:txBody>
        </p:sp>
        <p:sp>
          <p:nvSpPr>
            <p:cNvPr id="211986" name="AutoShape 18"/>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18807" name="AutoShape 19"/>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8" name="AutoShape 20"/>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9" name="Text Box 21"/>
            <p:cNvSpPr txBox="1">
              <a:spLocks noChangeArrowheads="1"/>
            </p:cNvSpPr>
            <p:nvPr/>
          </p:nvSpPr>
          <p:spPr bwMode="gray">
            <a:xfrm>
              <a:off x="956" y="1820"/>
              <a:ext cx="678" cy="252"/>
            </a:xfrm>
            <a:prstGeom prst="rect">
              <a:avLst/>
            </a:prstGeom>
            <a:noFill/>
            <a:ln w="9525" algn="ctr">
              <a:noFill/>
              <a:miter lim="800000"/>
            </a:ln>
          </p:spPr>
          <p:txBody>
            <a:bodyPr wrap="none">
              <a:spAutoFit/>
            </a:bodyPr>
            <a:lstStyle/>
            <a:p>
              <a:pPr algn="ctr" eaLnBrk="0" hangingPunct="0"/>
              <a:r>
                <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2016</a:t>
              </a: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年</a:t>
              </a:r>
              <a:endPar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8810" name="Text Box 22"/>
            <p:cNvSpPr txBox="1">
              <a:spLocks noChangeArrowheads="1"/>
            </p:cNvSpPr>
            <p:nvPr/>
          </p:nvSpPr>
          <p:spPr bwMode="auto">
            <a:xfrm>
              <a:off x="624" y="2106"/>
              <a:ext cx="1344" cy="1685"/>
            </a:xfrm>
            <a:prstGeom prst="rect">
              <a:avLst/>
            </a:prstGeom>
            <a:noFill/>
            <a:ln w="9525" algn="ctr">
              <a:noFill/>
              <a:miter lim="800000"/>
            </a:ln>
          </p:spPr>
          <p:txBody>
            <a:bodyPr>
              <a:spAutoFit/>
            </a:bodyPr>
            <a:lstStyle/>
            <a:p>
              <a:pPr eaLnBrk="0" hangingPunct="0">
                <a:lnSpc>
                  <a:spcPct val="150000"/>
                </a:lnSpc>
              </a:pPr>
              <a:r>
                <a:rPr lang="zh-CN" altLang="en-US" b="1" dirty="0">
                  <a:solidFill>
                    <a:srgbClr val="000000"/>
                  </a:solidFill>
                  <a:latin typeface="微软雅黑" pitchFamily="34" charset="-122"/>
                  <a:ea typeface="微软雅黑" pitchFamily="34" charset="-122"/>
                </a:rPr>
                <a:t>在</a:t>
              </a:r>
              <a:r>
                <a:rPr lang="en-US" altLang="zh-CN" sz="2400" b="1" dirty="0">
                  <a:solidFill>
                    <a:srgbClr val="FF0000"/>
                  </a:solidFill>
                  <a:latin typeface="微软雅黑" pitchFamily="34" charset="-122"/>
                  <a:ea typeface="微软雅黑" pitchFamily="34" charset="-122"/>
                </a:rPr>
                <a:t>200</a:t>
              </a:r>
              <a:r>
                <a:rPr lang="zh-CN" altLang="en-US" sz="2400" b="1" dirty="0">
                  <a:solidFill>
                    <a:srgbClr val="FF0000"/>
                  </a:solidFill>
                  <a:latin typeface="微软雅黑" pitchFamily="34" charset="-122"/>
                  <a:ea typeface="微软雅黑" pitchFamily="34" charset="-122"/>
                </a:rPr>
                <a:t>个</a:t>
              </a:r>
              <a:r>
                <a:rPr lang="zh-CN" altLang="en-US" b="1" dirty="0">
                  <a:solidFill>
                    <a:srgbClr val="000000"/>
                  </a:solidFill>
                  <a:latin typeface="微软雅黑" pitchFamily="34" charset="-122"/>
                  <a:ea typeface="微软雅黑" pitchFamily="34" charset="-122"/>
                </a:rPr>
                <a:t>公立医院综合改革试点城市开展家庭医生签约服务，鼓励其他有条件的地区积极开展试点。</a:t>
              </a:r>
              <a:endParaRPr lang="en-US" altLang="zh-CN" dirty="0">
                <a:solidFill>
                  <a:srgbClr val="000000"/>
                </a:solidFill>
                <a:latin typeface="微软雅黑" pitchFamily="34" charset="-122"/>
                <a:ea typeface="微软雅黑" pitchFamily="34" charset="-122"/>
              </a:endParaRPr>
            </a:p>
          </p:txBody>
        </p:sp>
      </p:grpSp>
      <p:grpSp>
        <p:nvGrpSpPr>
          <p:cNvPr id="5" name="组合 4"/>
          <p:cNvGrpSpPr/>
          <p:nvPr/>
        </p:nvGrpSpPr>
        <p:grpSpPr>
          <a:xfrm>
            <a:off x="2492375" y="1720850"/>
            <a:ext cx="3227388" cy="4087813"/>
            <a:chOff x="2492375" y="1720850"/>
            <a:chExt cx="3227388" cy="4087813"/>
          </a:xfrm>
        </p:grpSpPr>
        <p:sp>
          <p:nvSpPr>
            <p:cNvPr id="211981" name="Freeform 13"/>
            <p:cNvSpPr/>
            <p:nvPr/>
          </p:nvSpPr>
          <p:spPr bwMode="gray">
            <a:xfrm>
              <a:off x="2492375" y="1720850"/>
              <a:ext cx="1466850" cy="115728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ln>
          </p:spPr>
          <p:txBody>
            <a:bodyPr/>
            <a:lstStyle/>
            <a:p>
              <a:endParaRPr lang="zh-CN" altLang="en-US">
                <a:latin typeface="微软雅黑" pitchFamily="34" charset="-122"/>
                <a:ea typeface="微软雅黑" pitchFamily="34" charset="-122"/>
              </a:endParaRPr>
            </a:p>
          </p:txBody>
        </p:sp>
        <p:grpSp>
          <p:nvGrpSpPr>
            <p:cNvPr id="3" name="组合 2"/>
            <p:cNvGrpSpPr/>
            <p:nvPr/>
          </p:nvGrpSpPr>
          <p:grpSpPr>
            <a:xfrm>
              <a:off x="3424238" y="2460625"/>
              <a:ext cx="2295525" cy="3348038"/>
              <a:chOff x="3424238" y="2460625"/>
              <a:chExt cx="2295525" cy="3348038"/>
            </a:xfrm>
          </p:grpSpPr>
          <p:sp>
            <p:nvSpPr>
              <p:cNvPr id="118791" name="AutoShape 5"/>
              <p:cNvSpPr>
                <a:spLocks noChangeArrowheads="1"/>
              </p:cNvSpPr>
              <p:nvPr/>
            </p:nvSpPr>
            <p:spPr bwMode="auto">
              <a:xfrm>
                <a:off x="3424238" y="2652713"/>
                <a:ext cx="2295525" cy="3155950"/>
              </a:xfrm>
              <a:prstGeom prst="roundRect">
                <a:avLst>
                  <a:gd name="adj" fmla="val 4690"/>
                </a:avLst>
              </a:prstGeom>
              <a:noFill/>
              <a:ln w="57150">
                <a:solidFill>
                  <a:schemeClr val="accent2"/>
                </a:solidFill>
                <a:round/>
              </a:ln>
            </p:spPr>
            <p:txBody>
              <a:bodyPr wrap="none" anchor="ctr"/>
              <a:lstStyle/>
              <a:p>
                <a:endParaRPr lang="zh-CN" altLang="en-US">
                  <a:latin typeface="微软雅黑" pitchFamily="34" charset="-122"/>
                  <a:ea typeface="微软雅黑" pitchFamily="34" charset="-122"/>
                </a:endParaRPr>
              </a:p>
            </p:txBody>
          </p:sp>
          <p:sp>
            <p:nvSpPr>
              <p:cNvPr id="211974" name="AutoShape 6"/>
              <p:cNvSpPr>
                <a:spLocks noChangeArrowheads="1"/>
              </p:cNvSpPr>
              <p:nvPr/>
            </p:nvSpPr>
            <p:spPr bwMode="gray">
              <a:xfrm>
                <a:off x="3657600"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18793" name="AutoShape 7"/>
              <p:cNvSpPr>
                <a:spLocks noChangeArrowheads="1"/>
              </p:cNvSpPr>
              <p:nvPr/>
            </p:nvSpPr>
            <p:spPr bwMode="auto">
              <a:xfrm flipH="1">
                <a:off x="5334000" y="2590800"/>
                <a:ext cx="73025" cy="144463"/>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794" name="AutoShape 8"/>
              <p:cNvSpPr>
                <a:spLocks noChangeArrowheads="1"/>
              </p:cNvSpPr>
              <p:nvPr/>
            </p:nvSpPr>
            <p:spPr bwMode="auto">
              <a:xfrm flipH="1">
                <a:off x="3743325" y="2581275"/>
                <a:ext cx="71438" cy="144463"/>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0" name="Text Box 14"/>
              <p:cNvSpPr txBox="1">
                <a:spLocks noChangeArrowheads="1"/>
              </p:cNvSpPr>
              <p:nvPr/>
            </p:nvSpPr>
            <p:spPr bwMode="gray">
              <a:xfrm>
                <a:off x="4030663" y="2460625"/>
                <a:ext cx="1076325" cy="400050"/>
              </a:xfrm>
              <a:prstGeom prst="rect">
                <a:avLst/>
              </a:prstGeom>
              <a:noFill/>
              <a:ln w="9525" algn="ctr">
                <a:noFill/>
                <a:miter lim="800000"/>
              </a:ln>
            </p:spPr>
            <p:txBody>
              <a:bodyPr wrap="none">
                <a:spAutoFit/>
              </a:bodyPr>
              <a:lstStyle>
                <a:defPPr>
                  <a:defRPr lang="zh-CN"/>
                </a:defPPr>
                <a:lvl1pPr algn="ctr" eaLnBrk="0" hangingPunct="0">
                  <a:defRPr sz="2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dirty="0"/>
                  <a:t>2017</a:t>
                </a:r>
                <a:r>
                  <a:rPr lang="zh-CN" altLang="en-US" dirty="0"/>
                  <a:t>年</a:t>
                </a:r>
                <a:endParaRPr lang="en-US" altLang="zh-CN" dirty="0"/>
              </a:p>
            </p:txBody>
          </p:sp>
          <p:sp>
            <p:nvSpPr>
              <p:cNvPr id="118803" name="Text Box 23"/>
              <p:cNvSpPr txBox="1">
                <a:spLocks noChangeArrowheads="1"/>
              </p:cNvSpPr>
              <p:nvPr/>
            </p:nvSpPr>
            <p:spPr bwMode="auto">
              <a:xfrm>
                <a:off x="3505200" y="2886075"/>
                <a:ext cx="2133600" cy="2381250"/>
              </a:xfrm>
              <a:prstGeom prst="rect">
                <a:avLst/>
              </a:prstGeom>
              <a:noFill/>
              <a:ln w="9525" algn="ctr">
                <a:noFill/>
                <a:miter lim="800000"/>
              </a:ln>
            </p:spPr>
            <p:txBody>
              <a:bodyPr>
                <a:spAutoFit/>
              </a:bodyPr>
              <a:lstStyle/>
              <a:p>
                <a:pPr eaLnBrk="0" hangingPunct="0">
                  <a:lnSpc>
                    <a:spcPct val="150000"/>
                  </a:lnSpc>
                </a:pPr>
                <a:r>
                  <a:rPr lang="zh-CN" altLang="en-US" b="1" dirty="0">
                    <a:solidFill>
                      <a:srgbClr val="000000"/>
                    </a:solidFill>
                    <a:latin typeface="微软雅黑" pitchFamily="34" charset="-122"/>
                    <a:ea typeface="微软雅黑" pitchFamily="34" charset="-122"/>
                  </a:rPr>
                  <a:t>家庭医生签约服务覆盖率达到</a:t>
                </a:r>
                <a:r>
                  <a:rPr lang="en-US" altLang="zh-CN" sz="2400" b="1" dirty="0">
                    <a:solidFill>
                      <a:srgbClr val="FF0000"/>
                    </a:solidFill>
                    <a:latin typeface="微软雅黑" pitchFamily="34" charset="-122"/>
                    <a:ea typeface="微软雅黑" pitchFamily="34" charset="-122"/>
                  </a:rPr>
                  <a:t>30%</a:t>
                </a:r>
                <a:r>
                  <a:rPr lang="zh-CN" altLang="en-US" b="1" dirty="0">
                    <a:solidFill>
                      <a:srgbClr val="000000"/>
                    </a:solidFill>
                    <a:latin typeface="微软雅黑" pitchFamily="34" charset="-122"/>
                    <a:ea typeface="微软雅黑" pitchFamily="34" charset="-122"/>
                  </a:rPr>
                  <a:t>以上，重点人群签约服务覆盖率达到</a:t>
                </a:r>
                <a:r>
                  <a:rPr lang="en-US" altLang="zh-CN" sz="2400" b="1" dirty="0">
                    <a:solidFill>
                      <a:srgbClr val="FF0000"/>
                    </a:solidFill>
                    <a:latin typeface="微软雅黑" pitchFamily="34" charset="-122"/>
                    <a:ea typeface="微软雅黑" pitchFamily="34" charset="-122"/>
                  </a:rPr>
                  <a:t>60%</a:t>
                </a:r>
                <a:r>
                  <a:rPr lang="zh-CN" altLang="en-US" b="1" dirty="0">
                    <a:solidFill>
                      <a:srgbClr val="000000"/>
                    </a:solidFill>
                    <a:latin typeface="微软雅黑" pitchFamily="34" charset="-122"/>
                    <a:ea typeface="微软雅黑" pitchFamily="34" charset="-122"/>
                  </a:rPr>
                  <a:t>以上。</a:t>
                </a:r>
                <a:endParaRPr lang="en-US" altLang="zh-CN" dirty="0">
                  <a:solidFill>
                    <a:srgbClr val="000000"/>
                  </a:solidFill>
                  <a:latin typeface="微软雅黑" pitchFamily="34" charset="-122"/>
                  <a:ea typeface="微软雅黑" pitchFamily="34" charset="-122"/>
                </a:endParaRPr>
              </a:p>
            </p:txBody>
          </p:sp>
        </p:grpSp>
      </p:grpSp>
      <p:grpSp>
        <p:nvGrpSpPr>
          <p:cNvPr id="6" name="组合 5"/>
          <p:cNvGrpSpPr/>
          <p:nvPr/>
        </p:nvGrpSpPr>
        <p:grpSpPr>
          <a:xfrm>
            <a:off x="5073650" y="1219200"/>
            <a:ext cx="3155950" cy="4087813"/>
            <a:chOff x="5073650" y="1219200"/>
            <a:chExt cx="3155950" cy="4087813"/>
          </a:xfrm>
        </p:grpSpPr>
        <p:sp>
          <p:nvSpPr>
            <p:cNvPr id="211972" name="Freeform 4"/>
            <p:cNvSpPr/>
            <p:nvPr/>
          </p:nvSpPr>
          <p:spPr bwMode="gray">
            <a:xfrm>
              <a:off x="5073650" y="1219200"/>
              <a:ext cx="1466850"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endParaRPr lang="zh-CN" altLang="en-US">
                <a:latin typeface="微软雅黑" pitchFamily="34" charset="-122"/>
                <a:ea typeface="微软雅黑" pitchFamily="34" charset="-122"/>
              </a:endParaRPr>
            </a:p>
          </p:txBody>
        </p:sp>
        <p:grpSp>
          <p:nvGrpSpPr>
            <p:cNvPr id="4" name="组合 3"/>
            <p:cNvGrpSpPr/>
            <p:nvPr/>
          </p:nvGrpSpPr>
          <p:grpSpPr>
            <a:xfrm>
              <a:off x="5934075" y="1952625"/>
              <a:ext cx="2295525" cy="3354388"/>
              <a:chOff x="5934075" y="1952625"/>
              <a:chExt cx="2295525" cy="3354388"/>
            </a:xfrm>
          </p:grpSpPr>
          <p:sp>
            <p:nvSpPr>
              <p:cNvPr id="118795" name="AutoShape 9"/>
              <p:cNvSpPr>
                <a:spLocks noChangeArrowheads="1"/>
              </p:cNvSpPr>
              <p:nvPr/>
            </p:nvSpPr>
            <p:spPr bwMode="auto">
              <a:xfrm>
                <a:off x="5934075" y="2151063"/>
                <a:ext cx="2295525" cy="3155950"/>
              </a:xfrm>
              <a:prstGeom prst="roundRect">
                <a:avLst>
                  <a:gd name="adj" fmla="val 4690"/>
                </a:avLst>
              </a:prstGeom>
              <a:noFill/>
              <a:ln w="57150">
                <a:solidFill>
                  <a:schemeClr val="hlink"/>
                </a:solidFill>
                <a:round/>
              </a:ln>
            </p:spPr>
            <p:txBody>
              <a:bodyPr wrap="none" anchor="ctr"/>
              <a:lstStyle/>
              <a:p>
                <a:endParaRPr lang="zh-CN" altLang="en-US">
                  <a:latin typeface="微软雅黑" pitchFamily="34" charset="-122"/>
                  <a:ea typeface="微软雅黑" pitchFamily="34" charset="-122"/>
                </a:endParaRPr>
              </a:p>
            </p:txBody>
          </p:sp>
          <p:sp>
            <p:nvSpPr>
              <p:cNvPr id="211978" name="AutoShape 10"/>
              <p:cNvSpPr>
                <a:spLocks noChangeArrowheads="1"/>
              </p:cNvSpPr>
              <p:nvPr/>
            </p:nvSpPr>
            <p:spPr bwMode="gray">
              <a:xfrm>
                <a:off x="6149975" y="2008188"/>
                <a:ext cx="1863725" cy="287338"/>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18797" name="AutoShape 11"/>
              <p:cNvSpPr>
                <a:spLocks noChangeArrowheads="1"/>
              </p:cNvSpPr>
              <p:nvPr/>
            </p:nvSpPr>
            <p:spPr bwMode="auto">
              <a:xfrm flipH="1">
                <a:off x="7835900" y="2079625"/>
                <a:ext cx="71438" cy="142875"/>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798" name="AutoShape 12"/>
              <p:cNvSpPr>
                <a:spLocks noChangeArrowheads="1"/>
              </p:cNvSpPr>
              <p:nvPr/>
            </p:nvSpPr>
            <p:spPr bwMode="auto">
              <a:xfrm flipH="1">
                <a:off x="6253163" y="2079625"/>
                <a:ext cx="71438" cy="142875"/>
              </a:xfrm>
              <a:prstGeom prst="octagon">
                <a:avLst>
                  <a:gd name="adj" fmla="val 29287"/>
                </a:avLst>
              </a:prstGeom>
              <a:solidFill>
                <a:schemeClr val="bg1"/>
              </a:solidFill>
              <a:ln w="9525">
                <a:noFill/>
                <a:miter lim="800000"/>
              </a:ln>
            </p:spPr>
            <p:txBody>
              <a:bodyPr wrap="none" anchor="ctr"/>
              <a:lstStyle/>
              <a:p>
                <a:endParaRPr lang="zh-CN" altLang="en-US">
                  <a:latin typeface="微软雅黑" pitchFamily="34" charset="-122"/>
                  <a:ea typeface="微软雅黑" pitchFamily="34" charset="-122"/>
                </a:endParaRPr>
              </a:p>
            </p:txBody>
          </p:sp>
          <p:sp>
            <p:nvSpPr>
              <p:cNvPr id="118801" name="Text Box 15"/>
              <p:cNvSpPr txBox="1">
                <a:spLocks noChangeArrowheads="1"/>
              </p:cNvSpPr>
              <p:nvPr/>
            </p:nvSpPr>
            <p:spPr bwMode="gray">
              <a:xfrm>
                <a:off x="6546850" y="1952625"/>
                <a:ext cx="1076325" cy="400050"/>
              </a:xfrm>
              <a:prstGeom prst="rect">
                <a:avLst/>
              </a:prstGeom>
              <a:noFill/>
              <a:ln w="9525" algn="ctr">
                <a:noFill/>
                <a:miter lim="800000"/>
              </a:ln>
            </p:spPr>
            <p:txBody>
              <a:bodyPr wrap="none">
                <a:spAutoFit/>
              </a:bodyPr>
              <a:lstStyle>
                <a:defPPr>
                  <a:defRPr lang="zh-CN"/>
                </a:defPPr>
                <a:lvl1pPr algn="ctr" eaLnBrk="0" hangingPunct="0">
                  <a:defRPr sz="2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en-US" altLang="zh-CN" dirty="0" smtClean="0"/>
                  <a:t>2020</a:t>
                </a:r>
                <a:r>
                  <a:rPr lang="zh-CN" altLang="en-US" dirty="0"/>
                  <a:t>年</a:t>
                </a:r>
                <a:endParaRPr lang="en-US" altLang="zh-CN" dirty="0"/>
              </a:p>
            </p:txBody>
          </p:sp>
          <p:sp>
            <p:nvSpPr>
              <p:cNvPr id="118804" name="Text Box 24"/>
              <p:cNvSpPr txBox="1">
                <a:spLocks noChangeArrowheads="1"/>
              </p:cNvSpPr>
              <p:nvPr/>
            </p:nvSpPr>
            <p:spPr bwMode="auto">
              <a:xfrm>
                <a:off x="6019800" y="2352675"/>
                <a:ext cx="2133600" cy="2951163"/>
              </a:xfrm>
              <a:prstGeom prst="rect">
                <a:avLst/>
              </a:prstGeom>
              <a:noFill/>
              <a:ln w="9525" algn="ctr">
                <a:noFill/>
                <a:miter lim="800000"/>
              </a:ln>
            </p:spPr>
            <p:txBody>
              <a:bodyPr>
                <a:spAutoFit/>
              </a:bodyPr>
              <a:lstStyle/>
              <a:p>
                <a:pPr eaLnBrk="0" hangingPunct="0">
                  <a:lnSpc>
                    <a:spcPct val="150000"/>
                  </a:lnSpc>
                </a:pPr>
                <a:r>
                  <a:rPr lang="zh-CN" altLang="en-US" b="1" dirty="0">
                    <a:solidFill>
                      <a:srgbClr val="000000"/>
                    </a:solidFill>
                    <a:latin typeface="微软雅黑" pitchFamily="34" charset="-122"/>
                    <a:ea typeface="微软雅黑" pitchFamily="34" charset="-122"/>
                  </a:rPr>
                  <a:t>力争将签约服务扩大到全人群，形成与居民长期稳定的契约服务关系，基本实现家庭医生签</a:t>
                </a:r>
                <a:r>
                  <a:rPr lang="zh-CN" altLang="en-US" b="1" kern="1000" dirty="0">
                    <a:solidFill>
                      <a:srgbClr val="000000"/>
                    </a:solidFill>
                    <a:latin typeface="微软雅黑" pitchFamily="34" charset="-122"/>
                    <a:ea typeface="微软雅黑" pitchFamily="34" charset="-122"/>
                  </a:rPr>
                  <a:t>约服务制度的全覆盖。</a:t>
                </a:r>
                <a:endParaRPr lang="en-US" altLang="zh-CN" kern="1000" dirty="0">
                  <a:solidFill>
                    <a:srgbClr val="000000"/>
                  </a:solidFill>
                  <a:latin typeface="微软雅黑" pitchFamily="34" charset="-122"/>
                  <a:ea typeface="微软雅黑" pitchFamily="34" charset="-122"/>
                </a:endParaRPr>
              </a:p>
            </p:txBody>
          </p:sp>
        </p:grpSp>
      </p:grpSp>
      <p:sp>
        <p:nvSpPr>
          <p:cNvPr id="28" name="Rectangle 2"/>
          <p:cNvSpPr txBox="1">
            <a:spLocks noChangeArrowheads="1"/>
          </p:cNvSpPr>
          <p:nvPr/>
        </p:nvSpPr>
        <p:spPr bwMode="gray">
          <a:xfrm>
            <a:off x="990600" y="5032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r>
              <a:rPr lang="zh-CN" altLang="en-US" kern="0" dirty="0" smtClean="0">
                <a:latin typeface="微软雅黑" pitchFamily="34" charset="-122"/>
                <a:ea typeface="微软雅黑" pitchFamily="34" charset="-122"/>
              </a:rPr>
              <a:t>主要目标</a:t>
            </a:r>
            <a:endParaRPr lang="en-US" altLang="zh-CN" kern="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476672"/>
            <a:ext cx="6302896" cy="563562"/>
          </a:xfrm>
        </p:spPr>
        <p:style>
          <a:lnRef idx="3">
            <a:schemeClr val="lt1"/>
          </a:lnRef>
          <a:fillRef idx="1">
            <a:schemeClr val="accent1"/>
          </a:fillRef>
          <a:effectRef idx="1">
            <a:schemeClr val="accent1"/>
          </a:effectRef>
          <a:fontRef idx="minor">
            <a:schemeClr val="lt1"/>
          </a:fontRef>
        </p:style>
        <p:txBody>
          <a:bodyPr/>
          <a:lstStyle/>
          <a:p>
            <a:r>
              <a:rPr lang="zh-CN" altLang="en-US" dirty="0">
                <a:latin typeface="微软雅黑" panose="020B0503020204020204" pitchFamily="34" charset="-122"/>
                <a:ea typeface="微软雅黑" panose="020B0503020204020204" pitchFamily="34" charset="-122"/>
              </a:rPr>
              <a:t>推进家庭医生签约服务的主要</a:t>
            </a:r>
            <a:r>
              <a:rPr lang="zh-CN" altLang="en-US" dirty="0" smtClean="0">
                <a:latin typeface="微软雅黑" panose="020B0503020204020204" pitchFamily="34" charset="-122"/>
                <a:ea typeface="微软雅黑" panose="020B0503020204020204" pitchFamily="34" charset="-122"/>
              </a:rPr>
              <a:t>内容</a:t>
            </a:r>
            <a:endParaRPr lang="zh-CN" altLang="en-US"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2560537" y="1484784"/>
            <a:ext cx="3823257" cy="949325"/>
            <a:chOff x="2560537" y="1484784"/>
            <a:chExt cx="3823257" cy="949325"/>
          </a:xfrm>
        </p:grpSpPr>
        <p:grpSp>
          <p:nvGrpSpPr>
            <p:cNvPr id="4" name="组合 3"/>
            <p:cNvGrpSpPr/>
            <p:nvPr/>
          </p:nvGrpSpPr>
          <p:grpSpPr>
            <a:xfrm>
              <a:off x="2560537" y="1484784"/>
              <a:ext cx="3704134" cy="949325"/>
              <a:chOff x="2560537" y="1484784"/>
              <a:chExt cx="3704134" cy="949325"/>
            </a:xfrm>
          </p:grpSpPr>
          <p:grpSp>
            <p:nvGrpSpPr>
              <p:cNvPr id="20" name="Group 18"/>
              <p:cNvGrpSpPr>
                <a:grpSpLocks/>
              </p:cNvGrpSpPr>
              <p:nvPr/>
            </p:nvGrpSpPr>
            <p:grpSpPr bwMode="auto">
              <a:xfrm>
                <a:off x="2755800" y="1489546"/>
                <a:ext cx="3508871" cy="688975"/>
                <a:chOff x="720" y="1392"/>
                <a:chExt cx="4058" cy="480"/>
              </a:xfrm>
            </p:grpSpPr>
            <p:sp>
              <p:nvSpPr>
                <p:cNvPr id="2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22" name="Group 20"/>
                <p:cNvGrpSpPr>
                  <a:grpSpLocks/>
                </p:cNvGrpSpPr>
                <p:nvPr/>
              </p:nvGrpSpPr>
              <p:grpSpPr bwMode="auto">
                <a:xfrm>
                  <a:off x="730" y="1407"/>
                  <a:ext cx="4043" cy="444"/>
                  <a:chOff x="744" y="1407"/>
                  <a:chExt cx="3988" cy="444"/>
                </a:xfrm>
              </p:grpSpPr>
              <p:sp>
                <p:nvSpPr>
                  <p:cNvPr id="2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2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pic>
            <p:nvPicPr>
              <p:cNvPr id="32"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60537" y="1484784"/>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32"/>
              <p:cNvSpPr txBox="1">
                <a:spLocks noChangeArrowheads="1"/>
              </p:cNvSpPr>
              <p:nvPr/>
            </p:nvSpPr>
            <p:spPr bwMode="white">
              <a:xfrm>
                <a:off x="2881213" y="158162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1</a:t>
                </a:r>
              </a:p>
            </p:txBody>
          </p:sp>
        </p:grpSp>
        <p:sp>
          <p:nvSpPr>
            <p:cNvPr id="25" name="Text Box 23"/>
            <p:cNvSpPr txBox="1">
              <a:spLocks noChangeArrowheads="1"/>
            </p:cNvSpPr>
            <p:nvPr/>
          </p:nvSpPr>
          <p:spPr bwMode="white">
            <a:xfrm>
              <a:off x="3413942" y="1603846"/>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一</a:t>
              </a:r>
              <a:r>
                <a:rPr lang="zh-CN" altLang="en-US" sz="2400" b="1" dirty="0" smtClean="0">
                  <a:solidFill>
                    <a:schemeClr val="bg1"/>
                  </a:solidFill>
                  <a:latin typeface="微软雅黑" pitchFamily="34" charset="-122"/>
                  <a:ea typeface="微软雅黑" pitchFamily="34" charset="-122"/>
                  <a:cs typeface="Arial" pitchFamily="34" charset="0"/>
                </a:rPr>
                <a:t>、重要意义</a:t>
              </a:r>
              <a:endParaRPr lang="en-US" altLang="zh-CN" sz="2400" b="1" dirty="0">
                <a:solidFill>
                  <a:schemeClr val="bg1"/>
                </a:solidFill>
                <a:latin typeface="微软雅黑" pitchFamily="34" charset="-122"/>
                <a:ea typeface="微软雅黑" pitchFamily="34" charset="-122"/>
                <a:cs typeface="Arial" pitchFamily="34" charset="0"/>
              </a:endParaRPr>
            </a:p>
          </p:txBody>
        </p:sp>
      </p:grpSp>
      <p:grpSp>
        <p:nvGrpSpPr>
          <p:cNvPr id="47" name="组合 46"/>
          <p:cNvGrpSpPr/>
          <p:nvPr/>
        </p:nvGrpSpPr>
        <p:grpSpPr>
          <a:xfrm>
            <a:off x="2555775" y="4039071"/>
            <a:ext cx="3839132" cy="949325"/>
            <a:chOff x="2555775" y="4039071"/>
            <a:chExt cx="3839132" cy="949325"/>
          </a:xfrm>
        </p:grpSpPr>
        <p:grpSp>
          <p:nvGrpSpPr>
            <p:cNvPr id="15" name="Group 13"/>
            <p:cNvGrpSpPr>
              <a:grpSpLocks/>
            </p:cNvGrpSpPr>
            <p:nvPr/>
          </p:nvGrpSpPr>
          <p:grpSpPr bwMode="auto">
            <a:xfrm>
              <a:off x="2755800" y="4075584"/>
              <a:ext cx="3508871" cy="688975"/>
              <a:chOff x="720" y="1392"/>
              <a:chExt cx="4058" cy="480"/>
            </a:xfrm>
          </p:grpSpPr>
          <p:sp>
            <p:nvSpPr>
              <p:cNvPr id="16"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7" name="Group 15"/>
              <p:cNvGrpSpPr>
                <a:grpSpLocks/>
              </p:cNvGrpSpPr>
              <p:nvPr/>
            </p:nvGrpSpPr>
            <p:grpSpPr bwMode="auto">
              <a:xfrm>
                <a:off x="730" y="1407"/>
                <a:ext cx="4043" cy="444"/>
                <a:chOff x="744" y="1407"/>
                <a:chExt cx="3988" cy="444"/>
              </a:xfrm>
            </p:grpSpPr>
            <p:sp>
              <p:nvSpPr>
                <p:cNvPr id="1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8" name="Text Box 26"/>
            <p:cNvSpPr txBox="1">
              <a:spLocks noChangeArrowheads="1"/>
            </p:cNvSpPr>
            <p:nvPr/>
          </p:nvSpPr>
          <p:spPr bwMode="white">
            <a:xfrm>
              <a:off x="3425055" y="4167659"/>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四</a:t>
              </a:r>
              <a:r>
                <a:rPr lang="zh-CN" altLang="zh-CN" sz="2400" b="1" dirty="0" smtClean="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cs typeface="Arial" pitchFamily="34" charset="0"/>
                </a:rPr>
                <a:t>主要任务</a:t>
              </a:r>
              <a:endParaRPr lang="zh-CN" altLang="zh-CN" sz="2400" b="1" dirty="0">
                <a:solidFill>
                  <a:schemeClr val="bg1"/>
                </a:solidFill>
                <a:latin typeface="微软雅黑" pitchFamily="34" charset="-122"/>
                <a:ea typeface="微软雅黑" pitchFamily="34" charset="-122"/>
              </a:endParaRPr>
            </a:p>
          </p:txBody>
        </p:sp>
        <p:pic>
          <p:nvPicPr>
            <p:cNvPr id="29" name="Picture 27"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5775" y="4039071"/>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 Box 31"/>
            <p:cNvSpPr txBox="1">
              <a:spLocks noChangeArrowheads="1"/>
            </p:cNvSpPr>
            <p:nvPr/>
          </p:nvSpPr>
          <p:spPr bwMode="white">
            <a:xfrm>
              <a:off x="2901850" y="4175596"/>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4</a:t>
              </a:r>
            </a:p>
          </p:txBody>
        </p:sp>
      </p:grpSp>
      <p:grpSp>
        <p:nvGrpSpPr>
          <p:cNvPr id="3" name="组合 2"/>
          <p:cNvGrpSpPr/>
          <p:nvPr/>
        </p:nvGrpSpPr>
        <p:grpSpPr>
          <a:xfrm>
            <a:off x="2571650" y="2342034"/>
            <a:ext cx="3823257" cy="949325"/>
            <a:chOff x="2571650" y="2342034"/>
            <a:chExt cx="3823257" cy="949325"/>
          </a:xfrm>
        </p:grpSpPr>
        <p:grpSp>
          <p:nvGrpSpPr>
            <p:cNvPr id="5" name="Group 3"/>
            <p:cNvGrpSpPr>
              <a:grpSpLocks/>
            </p:cNvGrpSpPr>
            <p:nvPr/>
          </p:nvGrpSpPr>
          <p:grpSpPr bwMode="auto">
            <a:xfrm>
              <a:off x="2755800" y="2353146"/>
              <a:ext cx="3508871" cy="688975"/>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7" name="Group 5"/>
              <p:cNvGrpSpPr>
                <a:grpSpLocks/>
              </p:cNvGrpSpPr>
              <p:nvPr/>
            </p:nvGrpSpPr>
            <p:grpSpPr bwMode="auto">
              <a:xfrm>
                <a:off x="730" y="1407"/>
                <a:ext cx="4043" cy="444"/>
                <a:chOff x="744" y="1407"/>
                <a:chExt cx="3988" cy="444"/>
              </a:xfrm>
            </p:grpSpPr>
            <p:sp>
              <p:nvSpPr>
                <p:cNvPr id="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6" name="Text Box 24"/>
            <p:cNvSpPr txBox="1">
              <a:spLocks noChangeArrowheads="1"/>
            </p:cNvSpPr>
            <p:nvPr/>
          </p:nvSpPr>
          <p:spPr bwMode="white">
            <a:xfrm>
              <a:off x="3425055" y="2461096"/>
              <a:ext cx="296985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二</a:t>
              </a:r>
              <a:r>
                <a:rPr lang="zh-CN" altLang="en-US" sz="2400" b="1" dirty="0" smtClean="0">
                  <a:solidFill>
                    <a:schemeClr val="bg1"/>
                  </a:solidFill>
                  <a:latin typeface="微软雅黑" pitchFamily="34" charset="-122"/>
                  <a:ea typeface="微软雅黑" pitchFamily="34" charset="-122"/>
                  <a:cs typeface="Arial" pitchFamily="34" charset="0"/>
                </a:rPr>
                <a:t>、开展现状</a:t>
              </a:r>
              <a:endParaRPr lang="en-US" altLang="zh-CN" sz="2400" b="1" dirty="0">
                <a:solidFill>
                  <a:schemeClr val="bg1"/>
                </a:solidFill>
                <a:latin typeface="微软雅黑" pitchFamily="34" charset="-122"/>
                <a:ea typeface="微软雅黑" pitchFamily="34" charset="-122"/>
                <a:cs typeface="Arial" pitchFamily="34" charset="0"/>
              </a:endParaRPr>
            </a:p>
          </p:txBody>
        </p:sp>
        <p:pic>
          <p:nvPicPr>
            <p:cNvPr id="31" name="Picture 29"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23420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 Box 33"/>
            <p:cNvSpPr txBox="1">
              <a:spLocks noChangeArrowheads="1"/>
            </p:cNvSpPr>
            <p:nvPr/>
          </p:nvSpPr>
          <p:spPr bwMode="white">
            <a:xfrm>
              <a:off x="2893913" y="2440459"/>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2</a:t>
              </a:r>
            </a:p>
          </p:txBody>
        </p:sp>
      </p:grpSp>
      <p:grpSp>
        <p:nvGrpSpPr>
          <p:cNvPr id="46" name="组合 45"/>
          <p:cNvGrpSpPr/>
          <p:nvPr/>
        </p:nvGrpSpPr>
        <p:grpSpPr>
          <a:xfrm>
            <a:off x="2571650" y="3192934"/>
            <a:ext cx="3823257" cy="949325"/>
            <a:chOff x="2571650" y="3192934"/>
            <a:chExt cx="3823257" cy="949325"/>
          </a:xfrm>
        </p:grpSpPr>
        <p:grpSp>
          <p:nvGrpSpPr>
            <p:cNvPr id="10" name="Group 8"/>
            <p:cNvGrpSpPr>
              <a:grpSpLocks/>
            </p:cNvGrpSpPr>
            <p:nvPr/>
          </p:nvGrpSpPr>
          <p:grpSpPr bwMode="auto">
            <a:xfrm>
              <a:off x="2755800" y="3218334"/>
              <a:ext cx="3508871" cy="688975"/>
              <a:chOff x="720" y="1392"/>
              <a:chExt cx="4058" cy="480"/>
            </a:xfrm>
          </p:grpSpPr>
          <p:sp>
            <p:nvSpPr>
              <p:cNvPr id="1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2" name="Group 10"/>
              <p:cNvGrpSpPr>
                <a:grpSpLocks/>
              </p:cNvGrpSpPr>
              <p:nvPr/>
            </p:nvGrpSpPr>
            <p:grpSpPr bwMode="auto">
              <a:xfrm>
                <a:off x="730" y="1407"/>
                <a:ext cx="4043" cy="444"/>
                <a:chOff x="744" y="1407"/>
                <a:chExt cx="3988" cy="444"/>
              </a:xfrm>
            </p:grpSpPr>
            <p:sp>
              <p:nvSpPr>
                <p:cNvPr id="1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7" name="Text Box 25"/>
            <p:cNvSpPr txBox="1">
              <a:spLocks noChangeArrowheads="1"/>
            </p:cNvSpPr>
            <p:nvPr/>
          </p:nvSpPr>
          <p:spPr bwMode="white">
            <a:xfrm>
              <a:off x="3425055" y="3319934"/>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三</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思路和目标</a:t>
              </a:r>
              <a:endParaRPr lang="zh-CN" altLang="zh-CN" sz="2400" b="1" dirty="0">
                <a:solidFill>
                  <a:schemeClr val="bg1"/>
                </a:solidFill>
                <a:latin typeface="微软雅黑" pitchFamily="34" charset="-122"/>
                <a:ea typeface="微软雅黑" pitchFamily="34" charset="-122"/>
              </a:endParaRPr>
            </a:p>
          </p:txBody>
        </p:sp>
        <p:pic>
          <p:nvPicPr>
            <p:cNvPr id="30" name="Picture 28"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31929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 Box 34"/>
            <p:cNvSpPr txBox="1">
              <a:spLocks noChangeArrowheads="1"/>
            </p:cNvSpPr>
            <p:nvPr/>
          </p:nvSpPr>
          <p:spPr bwMode="white">
            <a:xfrm>
              <a:off x="2893913" y="332787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3</a:t>
              </a:r>
            </a:p>
          </p:txBody>
        </p:sp>
      </p:grpSp>
      <p:grpSp>
        <p:nvGrpSpPr>
          <p:cNvPr id="48" name="组合 47"/>
          <p:cNvGrpSpPr/>
          <p:nvPr/>
        </p:nvGrpSpPr>
        <p:grpSpPr>
          <a:xfrm>
            <a:off x="2557833" y="4941168"/>
            <a:ext cx="3823257" cy="949325"/>
            <a:chOff x="2557833" y="4941168"/>
            <a:chExt cx="3823257" cy="949325"/>
          </a:xfrm>
        </p:grpSpPr>
        <p:grpSp>
          <p:nvGrpSpPr>
            <p:cNvPr id="37" name="Group 18"/>
            <p:cNvGrpSpPr>
              <a:grpSpLocks/>
            </p:cNvGrpSpPr>
            <p:nvPr/>
          </p:nvGrpSpPr>
          <p:grpSpPr bwMode="auto">
            <a:xfrm>
              <a:off x="2753096" y="4945930"/>
              <a:ext cx="3508871" cy="688975"/>
              <a:chOff x="720" y="1392"/>
              <a:chExt cx="4058" cy="480"/>
            </a:xfrm>
          </p:grpSpPr>
          <p:sp>
            <p:nvSpPr>
              <p:cNvPr id="38"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39" name="Group 20"/>
              <p:cNvGrpSpPr>
                <a:grpSpLocks/>
              </p:cNvGrpSpPr>
              <p:nvPr/>
            </p:nvGrpSpPr>
            <p:grpSpPr bwMode="auto">
              <a:xfrm>
                <a:off x="730" y="1407"/>
                <a:ext cx="4043" cy="444"/>
                <a:chOff x="744" y="1407"/>
                <a:chExt cx="3988" cy="444"/>
              </a:xfrm>
            </p:grpSpPr>
            <p:sp>
              <p:nvSpPr>
                <p:cNvPr id="40"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41"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42" name="Text Box 23"/>
            <p:cNvSpPr txBox="1">
              <a:spLocks noChangeArrowheads="1"/>
            </p:cNvSpPr>
            <p:nvPr/>
          </p:nvSpPr>
          <p:spPr bwMode="white">
            <a:xfrm>
              <a:off x="3411238" y="5060230"/>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五</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责任分工</a:t>
              </a:r>
              <a:endParaRPr lang="zh-CN" altLang="zh-CN" sz="2400" b="1" dirty="0">
                <a:solidFill>
                  <a:schemeClr val="bg1"/>
                </a:solidFill>
                <a:latin typeface="微软雅黑" pitchFamily="34" charset="-122"/>
                <a:ea typeface="微软雅黑" pitchFamily="34" charset="-122"/>
              </a:endParaRPr>
            </a:p>
          </p:txBody>
        </p:sp>
        <p:pic>
          <p:nvPicPr>
            <p:cNvPr id="43"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7833" y="4941168"/>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Text Box 32"/>
            <p:cNvSpPr txBox="1">
              <a:spLocks noChangeArrowheads="1"/>
            </p:cNvSpPr>
            <p:nvPr/>
          </p:nvSpPr>
          <p:spPr bwMode="white">
            <a:xfrm>
              <a:off x="2878509" y="5038005"/>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solidFill>
                    <a:schemeClr val="bg1"/>
                  </a:solidFill>
                  <a:latin typeface="微软雅黑" pitchFamily="34" charset="-122"/>
                  <a:ea typeface="微软雅黑" pitchFamily="34" charset="-122"/>
                  <a:cs typeface="Arial" pitchFamily="34" charset="0"/>
                </a:rPr>
                <a:t>5</a:t>
              </a:r>
              <a:endParaRPr lang="en-US" altLang="zh-CN" sz="2400" b="1" dirty="0">
                <a:solidFill>
                  <a:schemeClr val="bg1"/>
                </a:solidFill>
                <a:latin typeface="微软雅黑" pitchFamily="34" charset="-122"/>
                <a:ea typeface="微软雅黑" pitchFamily="34" charset="-122"/>
                <a:cs typeface="Arial" pitchFamily="34" charset="0"/>
              </a:endParaRPr>
            </a:p>
          </p:txBody>
        </p:sp>
      </p:grpSp>
    </p:spTree>
    <p:extLst>
      <p:ext uri="{BB962C8B-B14F-4D97-AF65-F5344CB8AC3E}">
        <p14:creationId xmlns="" xmlns:p14="http://schemas.microsoft.com/office/powerpoint/2010/main" val="36012702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47"/>
                                        </p:tgtEl>
                                      </p:cBhvr>
                                    </p:animEffect>
                                    <p:animScale>
                                      <p:cBhvr>
                                        <p:cTn id="7" dur="50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t>家庭医生签约服务</a:t>
            </a:r>
            <a:r>
              <a:rPr lang="zh-CN" altLang="en-US" dirty="0" smtClean="0"/>
              <a:t>的主要</a:t>
            </a:r>
            <a:r>
              <a:rPr lang="zh-CN" altLang="en-US" dirty="0"/>
              <a:t>任务</a:t>
            </a:r>
          </a:p>
        </p:txBody>
      </p:sp>
      <p:grpSp>
        <p:nvGrpSpPr>
          <p:cNvPr id="115" name="组合 114"/>
          <p:cNvGrpSpPr/>
          <p:nvPr/>
        </p:nvGrpSpPr>
        <p:grpSpPr>
          <a:xfrm>
            <a:off x="129538" y="2221834"/>
            <a:ext cx="1660528" cy="3021673"/>
            <a:chOff x="35496" y="2711583"/>
            <a:chExt cx="1660528" cy="3021673"/>
          </a:xfrm>
        </p:grpSpPr>
        <p:sp>
          <p:nvSpPr>
            <p:cNvPr id="87" name="任意多边形 86"/>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88" name="六边形 87"/>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89" name="六边形 88"/>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90" name="六边形 89"/>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17" name="组合 116"/>
          <p:cNvGrpSpPr/>
          <p:nvPr/>
        </p:nvGrpSpPr>
        <p:grpSpPr>
          <a:xfrm>
            <a:off x="1547355" y="3083267"/>
            <a:ext cx="1660528" cy="3010029"/>
            <a:chOff x="1471312" y="3515315"/>
            <a:chExt cx="1660528" cy="3010029"/>
          </a:xfrm>
        </p:grpSpPr>
        <p:sp>
          <p:nvSpPr>
            <p:cNvPr id="91" name="任意多边形 90"/>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93" name="六边形 92"/>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94" name="六边形 93"/>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92" name="六边形 91"/>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16" name="组合 115"/>
          <p:cNvGrpSpPr/>
          <p:nvPr/>
        </p:nvGrpSpPr>
        <p:grpSpPr>
          <a:xfrm>
            <a:off x="2987478" y="2276872"/>
            <a:ext cx="1678564" cy="3018136"/>
            <a:chOff x="2893436" y="1130944"/>
            <a:chExt cx="1678564" cy="3018136"/>
          </a:xfrm>
        </p:grpSpPr>
        <p:sp>
          <p:nvSpPr>
            <p:cNvPr id="95" name="任意多边形 94"/>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96" name="六边形 95"/>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97" name="六边形 96"/>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98" name="六边形 97"/>
            <p:cNvSpPr/>
            <p:nvPr/>
          </p:nvSpPr>
          <p:spPr>
            <a:xfrm>
              <a:off x="3254113" y="235398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18" name="组合 117"/>
          <p:cNvGrpSpPr/>
          <p:nvPr/>
        </p:nvGrpSpPr>
        <p:grpSpPr>
          <a:xfrm>
            <a:off x="4378010" y="1484784"/>
            <a:ext cx="1698086" cy="3014549"/>
            <a:chOff x="4283968" y="331761"/>
            <a:chExt cx="1698086" cy="3014549"/>
          </a:xfrm>
        </p:grpSpPr>
        <p:sp>
          <p:nvSpPr>
            <p:cNvPr id="99" name="任意多边形 98"/>
            <p:cNvSpPr/>
            <p:nvPr/>
          </p:nvSpPr>
          <p:spPr>
            <a:xfrm>
              <a:off x="4321526" y="192045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2408862"/>
                <a:satOff val="32788"/>
                <a:lumOff val="-16569"/>
                <a:alphaOff val="0"/>
              </a:schemeClr>
            </a:lnRef>
            <a:fillRef idx="3">
              <a:schemeClr val="accent5">
                <a:hueOff val="-2408862"/>
                <a:satOff val="32788"/>
                <a:lumOff val="-16569"/>
                <a:alphaOff val="0"/>
              </a:schemeClr>
            </a:fillRef>
            <a:effectRef idx="2">
              <a:schemeClr val="accent5">
                <a:hueOff val="-2408862"/>
                <a:satOff val="32788"/>
                <a:lumOff val="-16569"/>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健全签约服务收付费机制</a:t>
              </a:r>
              <a:endParaRPr lang="zh-CN" altLang="en-US" sz="2000" b="1" kern="1200" dirty="0">
                <a:latin typeface="微软雅黑" panose="020B0503020204020204" pitchFamily="34" charset="-122"/>
                <a:ea typeface="微软雅黑" panose="020B0503020204020204" pitchFamily="34" charset="-122"/>
              </a:endParaRPr>
            </a:p>
          </p:txBody>
        </p:sp>
        <p:sp>
          <p:nvSpPr>
            <p:cNvPr id="100" name="六边形 99"/>
            <p:cNvSpPr/>
            <p:nvPr/>
          </p:nvSpPr>
          <p:spPr>
            <a:xfrm>
              <a:off x="5397139" y="1954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223565"/>
                <a:satOff val="30265"/>
                <a:lumOff val="-1529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01" name="六边形 100"/>
            <p:cNvSpPr/>
            <p:nvPr/>
          </p:nvSpPr>
          <p:spPr>
            <a:xfrm>
              <a:off x="4283968" y="331761"/>
              <a:ext cx="1660528" cy="1425853"/>
            </a:xfrm>
            <a:prstGeom prst="hexagon">
              <a:avLst>
                <a:gd name="adj" fmla="val 25000"/>
                <a:gd name="vf" fmla="val 115470"/>
              </a:avLst>
            </a:prstGeom>
            <a:blipFill>
              <a:blip r:embed="rId6">
                <a:extLst>
                  <a:ext uri="{28A0092B-C50C-407E-A947-70E740481C1C}">
                    <a14:useLocalDpi xmlns="" xmlns:a14="http://schemas.microsoft.com/office/drawing/2010/main" val="0"/>
                  </a:ext>
                </a:extLst>
              </a:blip>
              <a:srcRect/>
              <a:stretch>
                <a:fillRect l="-14000" r="-14000"/>
              </a:stretch>
            </a:blipFill>
            <a:scene3d>
              <a:camera prst="orthographicFront"/>
              <a:lightRig rig="flat" dir="t"/>
            </a:scene3d>
            <a:sp3d extrusionH="12700" prstMaterial="plastic">
              <a:bevelT w="50800" h="50800"/>
            </a:sp3d>
          </p:spPr>
          <p:style>
            <a:lnRef idx="1">
              <a:schemeClr val="accent5">
                <a:hueOff val="-2408862"/>
                <a:satOff val="32788"/>
                <a:lumOff val="-1656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2" name="六边形 101"/>
            <p:cNvSpPr/>
            <p:nvPr/>
          </p:nvSpPr>
          <p:spPr>
            <a:xfrm>
              <a:off x="5386413" y="154969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594159"/>
                <a:satOff val="35310"/>
                <a:lumOff val="-1784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19" name="组合 118"/>
          <p:cNvGrpSpPr/>
          <p:nvPr/>
        </p:nvGrpSpPr>
        <p:grpSpPr>
          <a:xfrm>
            <a:off x="5818170" y="1499091"/>
            <a:ext cx="3072748" cy="2214603"/>
            <a:chOff x="5750496" y="357242"/>
            <a:chExt cx="3072748" cy="2214603"/>
          </a:xfrm>
        </p:grpSpPr>
        <p:sp>
          <p:nvSpPr>
            <p:cNvPr id="103" name="任意多边形 102"/>
            <p:cNvSpPr/>
            <p:nvPr/>
          </p:nvSpPr>
          <p:spPr>
            <a:xfrm>
              <a:off x="5750496" y="1145992"/>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3211815"/>
                <a:satOff val="43717"/>
                <a:lumOff val="-22092"/>
                <a:alphaOff val="0"/>
              </a:schemeClr>
            </a:lnRef>
            <a:fillRef idx="3">
              <a:schemeClr val="accent5">
                <a:hueOff val="-3211815"/>
                <a:satOff val="43717"/>
                <a:lumOff val="-22092"/>
                <a:alphaOff val="0"/>
              </a:schemeClr>
            </a:fillRef>
            <a:effectRef idx="2">
              <a:schemeClr val="accent5">
                <a:hueOff val="-3211815"/>
                <a:satOff val="43717"/>
                <a:lumOff val="-22092"/>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建立签约服务激励机制</a:t>
              </a:r>
              <a:endParaRPr lang="zh-CN" altLang="en-US" sz="2000" b="1" kern="1200" dirty="0">
                <a:latin typeface="微软雅黑" panose="020B0503020204020204" pitchFamily="34" charset="-122"/>
                <a:ea typeface="微软雅黑" panose="020B0503020204020204" pitchFamily="34" charset="-122"/>
              </a:endParaRPr>
            </a:p>
          </p:txBody>
        </p:sp>
        <p:sp>
          <p:nvSpPr>
            <p:cNvPr id="104" name="六边形 103"/>
            <p:cNvSpPr/>
            <p:nvPr/>
          </p:nvSpPr>
          <p:spPr>
            <a:xfrm>
              <a:off x="6852650" y="118390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964753"/>
                <a:satOff val="40354"/>
                <a:lumOff val="-20393"/>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05" name="六边形 104"/>
            <p:cNvSpPr/>
            <p:nvPr/>
          </p:nvSpPr>
          <p:spPr>
            <a:xfrm>
              <a:off x="7162716" y="357242"/>
              <a:ext cx="1660528" cy="1425853"/>
            </a:xfrm>
            <a:prstGeom prst="hexagon">
              <a:avLst>
                <a:gd name="adj" fmla="val 25000"/>
                <a:gd name="vf" fmla="val 115470"/>
              </a:avLst>
            </a:prstGeom>
            <a:blipFill>
              <a:blip r:embed="rId7">
                <a:extLst>
                  <a:ext uri="{28A0092B-C50C-407E-A947-70E740481C1C}">
                    <a14:useLocalDpi xmlns="" xmlns:a14="http://schemas.microsoft.com/office/drawing/2010/main" val="0"/>
                  </a:ext>
                </a:extLst>
              </a:blip>
              <a:srcRect/>
              <a:stretch>
                <a:fillRect l="-11000" r="-11000"/>
              </a:stretch>
            </a:blipFill>
            <a:scene3d>
              <a:camera prst="orthographicFront"/>
              <a:lightRig rig="flat" dir="t"/>
            </a:scene3d>
            <a:sp3d extrusionH="12700" prstMaterial="plastic">
              <a:bevelT w="50800" h="50800"/>
            </a:sp3d>
          </p:spPr>
          <p:style>
            <a:lnRef idx="1">
              <a:schemeClr val="accent5">
                <a:hueOff val="-3211815"/>
                <a:satOff val="43717"/>
                <a:lumOff val="-2209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6" name="六边形 105"/>
            <p:cNvSpPr/>
            <p:nvPr/>
          </p:nvSpPr>
          <p:spPr>
            <a:xfrm>
              <a:off x="7212981" y="96787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335347"/>
                <a:satOff val="45398"/>
                <a:lumOff val="-2294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20" name="组合 119"/>
          <p:cNvGrpSpPr/>
          <p:nvPr/>
        </p:nvGrpSpPr>
        <p:grpSpPr>
          <a:xfrm>
            <a:off x="4400044" y="3886528"/>
            <a:ext cx="3089499" cy="2206768"/>
            <a:chOff x="5750496" y="3515070"/>
            <a:chExt cx="3089499" cy="2206768"/>
          </a:xfrm>
        </p:grpSpPr>
        <p:sp>
          <p:nvSpPr>
            <p:cNvPr id="107" name="任意多边形 106"/>
            <p:cNvSpPr/>
            <p:nvPr/>
          </p:nvSpPr>
          <p:spPr>
            <a:xfrm>
              <a:off x="7179467" y="3515070"/>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4014769"/>
                <a:satOff val="54646"/>
                <a:lumOff val="-27615"/>
                <a:alphaOff val="0"/>
              </a:schemeClr>
            </a:lnRef>
            <a:fillRef idx="3">
              <a:schemeClr val="accent5">
                <a:hueOff val="-4014769"/>
                <a:satOff val="54646"/>
                <a:lumOff val="-27615"/>
                <a:alphaOff val="0"/>
              </a:schemeClr>
            </a:fillRef>
            <a:effectRef idx="2">
              <a:schemeClr val="accent5">
                <a:hueOff val="-4014769"/>
                <a:satOff val="54646"/>
                <a:lumOff val="-27615"/>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加强签约服务绩效考核</a:t>
              </a:r>
              <a:endParaRPr lang="zh-CN" altLang="en-US" sz="2000" b="1" kern="1200" dirty="0">
                <a:latin typeface="微软雅黑" panose="020B0503020204020204" pitchFamily="34" charset="-122"/>
                <a:ea typeface="微软雅黑" panose="020B0503020204020204" pitchFamily="34" charset="-122"/>
              </a:endParaRPr>
            </a:p>
          </p:txBody>
        </p:sp>
        <p:sp>
          <p:nvSpPr>
            <p:cNvPr id="108" name="六边形 107"/>
            <p:cNvSpPr/>
            <p:nvPr/>
          </p:nvSpPr>
          <p:spPr>
            <a:xfrm>
              <a:off x="7508755" y="4764103"/>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1"/>
                <a:satOff val="50442"/>
                <a:lumOff val="-25491"/>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09" name="六边形 108"/>
            <p:cNvSpPr/>
            <p:nvPr/>
          </p:nvSpPr>
          <p:spPr>
            <a:xfrm>
              <a:off x="5750496" y="4295985"/>
              <a:ext cx="1660528" cy="1425853"/>
            </a:xfrm>
            <a:prstGeom prst="hexagon">
              <a:avLst>
                <a:gd name="adj" fmla="val 25000"/>
                <a:gd name="vf" fmla="val 115470"/>
              </a:avLst>
            </a:prstGeom>
            <a:blipFill>
              <a:blip r:embed="rId8" cstate="print">
                <a:extLst>
                  <a:ext uri="{28A0092B-C50C-407E-A947-70E740481C1C}">
                    <a14:useLocalDpi xmlns="" xmlns:a14="http://schemas.microsoft.com/office/drawing/2010/main" val="0"/>
                  </a:ext>
                </a:extLst>
              </a:blip>
              <a:srcRect/>
              <a:stretch>
                <a:fillRect l="-16000" r="-16000"/>
              </a:stretch>
            </a:blipFill>
            <a:scene3d>
              <a:camera prst="orthographicFront"/>
              <a:lightRig rig="flat" dir="t"/>
            </a:scene3d>
            <a:sp3d extrusionH="12700" prstMaterial="plastic">
              <a:bevelT w="50800" h="50800"/>
            </a:sp3d>
          </p:spPr>
          <p:style>
            <a:lnRef idx="1">
              <a:schemeClr val="accent5">
                <a:hueOff val="-4014769"/>
                <a:satOff val="54646"/>
                <a:lumOff val="-2761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10" name="六边形 109"/>
            <p:cNvSpPr/>
            <p:nvPr/>
          </p:nvSpPr>
          <p:spPr>
            <a:xfrm>
              <a:off x="7200598" y="4921576"/>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076535"/>
                <a:satOff val="55487"/>
                <a:lumOff val="-2804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21" name="组合 120"/>
          <p:cNvGrpSpPr/>
          <p:nvPr/>
        </p:nvGrpSpPr>
        <p:grpSpPr>
          <a:xfrm>
            <a:off x="7246260" y="3068960"/>
            <a:ext cx="1668254" cy="2952328"/>
            <a:chOff x="2891675" y="4286848"/>
            <a:chExt cx="1668254" cy="2952328"/>
          </a:xfrm>
        </p:grpSpPr>
        <p:sp>
          <p:nvSpPr>
            <p:cNvPr id="111" name="任意多边形 110"/>
            <p:cNvSpPr/>
            <p:nvPr/>
          </p:nvSpPr>
          <p:spPr>
            <a:xfrm>
              <a:off x="2891675" y="4286848"/>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4817723"/>
                <a:satOff val="65575"/>
                <a:lumOff val="-33138"/>
                <a:alphaOff val="0"/>
              </a:schemeClr>
            </a:lnRef>
            <a:fillRef idx="3">
              <a:schemeClr val="accent5">
                <a:hueOff val="-4817723"/>
                <a:satOff val="65575"/>
                <a:lumOff val="-33138"/>
                <a:alphaOff val="0"/>
              </a:schemeClr>
            </a:fillRef>
            <a:effectRef idx="2">
              <a:schemeClr val="accent5">
                <a:hueOff val="-4817723"/>
                <a:satOff val="65575"/>
                <a:lumOff val="-33138"/>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强化签约服务技术支撑</a:t>
              </a:r>
              <a:endParaRPr lang="zh-CN" altLang="en-US" sz="2000" b="1" kern="1200" dirty="0">
                <a:latin typeface="微软雅黑" panose="020B0503020204020204" pitchFamily="34" charset="-122"/>
                <a:ea typeface="微软雅黑" panose="020B0503020204020204" pitchFamily="34" charset="-122"/>
              </a:endParaRPr>
            </a:p>
          </p:txBody>
        </p:sp>
        <p:sp>
          <p:nvSpPr>
            <p:cNvPr id="112" name="六边形 111"/>
            <p:cNvSpPr/>
            <p:nvPr/>
          </p:nvSpPr>
          <p:spPr>
            <a:xfrm>
              <a:off x="3235845" y="55157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447129"/>
                <a:satOff val="60531"/>
                <a:lumOff val="-3058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13" name="六边形 112"/>
            <p:cNvSpPr/>
            <p:nvPr/>
          </p:nvSpPr>
          <p:spPr>
            <a:xfrm>
              <a:off x="2899401" y="5813323"/>
              <a:ext cx="1660528" cy="1425853"/>
            </a:xfrm>
            <a:prstGeom prst="hexagon">
              <a:avLst>
                <a:gd name="adj" fmla="val 25000"/>
                <a:gd name="vf" fmla="val 115470"/>
              </a:avLst>
            </a:prstGeom>
            <a:blipFill>
              <a:blip r:embed="rId9" cstate="print">
                <a:extLst>
                  <a:ext uri="{28A0092B-C50C-407E-A947-70E740481C1C}">
                    <a14:useLocalDpi xmlns="" xmlns:a14="http://schemas.microsoft.com/office/drawing/2010/main" val="0"/>
                  </a:ext>
                </a:extLst>
              </a:blip>
              <a:srcRect/>
              <a:stretch>
                <a:fillRect l="-7000" r="-7000"/>
              </a:stretch>
            </a:blipFill>
            <a:scene3d>
              <a:camera prst="orthographicFront"/>
              <a:lightRig rig="flat" dir="t"/>
            </a:scene3d>
            <a:sp3d extrusionH="12700" prstMaterial="plastic">
              <a:bevelT w="50800" h="50800"/>
            </a:sp3d>
          </p:spPr>
          <p:style>
            <a:lnRef idx="1">
              <a:schemeClr val="accent5">
                <a:hueOff val="-4817723"/>
                <a:satOff val="65575"/>
                <a:lumOff val="-3313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14" name="六边形 113"/>
            <p:cNvSpPr/>
            <p:nvPr/>
          </p:nvSpPr>
          <p:spPr>
            <a:xfrm>
              <a:off x="3235845" y="5847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817723"/>
                <a:satOff val="65575"/>
                <a:lumOff val="-3313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27008159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ppt_x</p:attrName>
                                        </p:attrNameLst>
                                      </p:cBhvr>
                                      <p:tavLst>
                                        <p:tav tm="0">
                                          <p:val>
                                            <p:strVal val="#ppt_x"/>
                                          </p:val>
                                        </p:tav>
                                        <p:tav tm="100000">
                                          <p:val>
                                            <p:strVal val="#ppt_x"/>
                                          </p:val>
                                        </p:tav>
                                      </p:tavLst>
                                    </p:anim>
                                    <p:anim calcmode="lin" valueType="num">
                                      <p:cBhvr>
                                        <p:cTn id="15" dur="1000" fill="hold"/>
                                        <p:tgtEl>
                                          <p:spTgt spid="1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1000"/>
                                        <p:tgtEl>
                                          <p:spTgt spid="116"/>
                                        </p:tgtEl>
                                      </p:cBhvr>
                                    </p:animEffect>
                                    <p:anim calcmode="lin" valueType="num">
                                      <p:cBhvr>
                                        <p:cTn id="20" dur="1000" fill="hold"/>
                                        <p:tgtEl>
                                          <p:spTgt spid="116"/>
                                        </p:tgtEl>
                                        <p:attrNameLst>
                                          <p:attrName>ppt_x</p:attrName>
                                        </p:attrNameLst>
                                      </p:cBhvr>
                                      <p:tavLst>
                                        <p:tav tm="0">
                                          <p:val>
                                            <p:strVal val="#ppt_x"/>
                                          </p:val>
                                        </p:tav>
                                        <p:tav tm="100000">
                                          <p:val>
                                            <p:strVal val="#ppt_x"/>
                                          </p:val>
                                        </p:tav>
                                      </p:tavLst>
                                    </p:anim>
                                    <p:anim calcmode="lin" valueType="num">
                                      <p:cBhvr>
                                        <p:cTn id="21" dur="1000" fill="hold"/>
                                        <p:tgtEl>
                                          <p:spTgt spid="1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1000"/>
                                        <p:tgtEl>
                                          <p:spTgt spid="119"/>
                                        </p:tgtEl>
                                      </p:cBhvr>
                                    </p:animEffect>
                                    <p:anim calcmode="lin" valueType="num">
                                      <p:cBhvr>
                                        <p:cTn id="32" dur="1000" fill="hold"/>
                                        <p:tgtEl>
                                          <p:spTgt spid="119"/>
                                        </p:tgtEl>
                                        <p:attrNameLst>
                                          <p:attrName>ppt_x</p:attrName>
                                        </p:attrNameLst>
                                      </p:cBhvr>
                                      <p:tavLst>
                                        <p:tav tm="0">
                                          <p:val>
                                            <p:strVal val="#ppt_x"/>
                                          </p:val>
                                        </p:tav>
                                        <p:tav tm="100000">
                                          <p:val>
                                            <p:strVal val="#ppt_x"/>
                                          </p:val>
                                        </p:tav>
                                      </p:tavLst>
                                    </p:anim>
                                    <p:anim calcmode="lin" valueType="num">
                                      <p:cBhvr>
                                        <p:cTn id="33" dur="1000" fill="hold"/>
                                        <p:tgtEl>
                                          <p:spTgt spid="11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1000"/>
                                        <p:tgtEl>
                                          <p:spTgt spid="120"/>
                                        </p:tgtEl>
                                      </p:cBhvr>
                                    </p:animEffect>
                                    <p:anim calcmode="lin" valueType="num">
                                      <p:cBhvr>
                                        <p:cTn id="38" dur="1000" fill="hold"/>
                                        <p:tgtEl>
                                          <p:spTgt spid="120"/>
                                        </p:tgtEl>
                                        <p:attrNameLst>
                                          <p:attrName>ppt_x</p:attrName>
                                        </p:attrNameLst>
                                      </p:cBhvr>
                                      <p:tavLst>
                                        <p:tav tm="0">
                                          <p:val>
                                            <p:strVal val="#ppt_x"/>
                                          </p:val>
                                        </p:tav>
                                        <p:tav tm="100000">
                                          <p:val>
                                            <p:strVal val="#ppt_x"/>
                                          </p:val>
                                        </p:tav>
                                      </p:tavLst>
                                    </p:anim>
                                    <p:anim calcmode="lin" valueType="num">
                                      <p:cBhvr>
                                        <p:cTn id="39" dur="1000" fill="hold"/>
                                        <p:tgtEl>
                                          <p:spTgt spid="12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1000"/>
                                        <p:tgtEl>
                                          <p:spTgt spid="121"/>
                                        </p:tgtEl>
                                      </p:cBhvr>
                                    </p:animEffect>
                                    <p:anim calcmode="lin" valueType="num">
                                      <p:cBhvr>
                                        <p:cTn id="44" dur="1000" fill="hold"/>
                                        <p:tgtEl>
                                          <p:spTgt spid="121"/>
                                        </p:tgtEl>
                                        <p:attrNameLst>
                                          <p:attrName>ppt_x</p:attrName>
                                        </p:attrNameLst>
                                      </p:cBhvr>
                                      <p:tavLst>
                                        <p:tav tm="0">
                                          <p:val>
                                            <p:strVal val="#ppt_x"/>
                                          </p:val>
                                        </p:tav>
                                        <p:tav tm="100000">
                                          <p:val>
                                            <p:strVal val="#ppt_x"/>
                                          </p:val>
                                        </p:tav>
                                      </p:tavLst>
                                    </p:anim>
                                    <p:anim calcmode="lin" valueType="num">
                                      <p:cBhvr>
                                        <p:cTn id="45"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16"/>
                                        </p:tgtEl>
                                      </p:cBhvr>
                                    </p:animEffect>
                                    <p:set>
                                      <p:cBhvr>
                                        <p:cTn id="50" dur="1" fill="hold">
                                          <p:stCondLst>
                                            <p:cond delay="499"/>
                                          </p:stCondLst>
                                        </p:cTn>
                                        <p:tgtEl>
                                          <p:spTgt spid="11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21"/>
                                        </p:tgtEl>
                                      </p:cBhvr>
                                    </p:animEffect>
                                    <p:set>
                                      <p:cBhvr>
                                        <p:cTn id="53" dur="1" fill="hold">
                                          <p:stCondLst>
                                            <p:cond delay="499"/>
                                          </p:stCondLst>
                                        </p:cTn>
                                        <p:tgtEl>
                                          <p:spTgt spid="121"/>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17"/>
                                        </p:tgtEl>
                                      </p:cBhvr>
                                    </p:animEffect>
                                    <p:set>
                                      <p:cBhvr>
                                        <p:cTn id="56" dur="1" fill="hold">
                                          <p:stCondLst>
                                            <p:cond delay="499"/>
                                          </p:stCondLst>
                                        </p:cTn>
                                        <p:tgtEl>
                                          <p:spTgt spid="11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8"/>
                                        </p:tgtEl>
                                      </p:cBhvr>
                                    </p:animEffect>
                                    <p:set>
                                      <p:cBhvr>
                                        <p:cTn id="59" dur="1" fill="hold">
                                          <p:stCondLst>
                                            <p:cond delay="499"/>
                                          </p:stCondLst>
                                        </p:cTn>
                                        <p:tgtEl>
                                          <p:spTgt spid="118"/>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19"/>
                                        </p:tgtEl>
                                      </p:cBhvr>
                                    </p:animEffect>
                                    <p:set>
                                      <p:cBhvr>
                                        <p:cTn id="62" dur="1" fill="hold">
                                          <p:stCondLst>
                                            <p:cond delay="499"/>
                                          </p:stCondLst>
                                        </p:cTn>
                                        <p:tgtEl>
                                          <p:spTgt spid="11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20"/>
                                        </p:tgtEl>
                                      </p:cBhvr>
                                    </p:animEffect>
                                    <p:set>
                                      <p:cBhvr>
                                        <p:cTn id="65"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 xmlns:p14="http://schemas.microsoft.com/office/powerpoint/2010/main" val="281726704"/>
              </p:ext>
            </p:extLst>
          </p:nvPr>
        </p:nvGraphicFramePr>
        <p:xfrm>
          <a:off x="971600" y="2389336"/>
          <a:ext cx="741682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683568" y="1007294"/>
            <a:ext cx="7546032" cy="1125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kern="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家庭医生</a:t>
            </a:r>
            <a:r>
              <a:rPr lang="zh-CN" altLang="en-US" sz="2400" kern="0" dirty="0">
                <a:latin typeface="微软雅黑" pitchFamily="34" charset="-122"/>
                <a:ea typeface="微软雅黑" pitchFamily="34" charset="-122"/>
              </a:rPr>
              <a:t>是为群众提供签约服务的第一责任人</a:t>
            </a:r>
            <a:r>
              <a:rPr lang="zh-CN" altLang="en-US" sz="2400" kern="0" dirty="0" smtClean="0">
                <a:latin typeface="微软雅黑" pitchFamily="34" charset="-122"/>
                <a:ea typeface="微软雅黑" pitchFamily="34" charset="-122"/>
              </a:rPr>
              <a:t>。</a:t>
            </a:r>
            <a:endParaRPr lang="en-US" altLang="zh-CN" sz="2400" kern="0" dirty="0" smtClean="0">
              <a:latin typeface="微软雅黑" pitchFamily="34" charset="-122"/>
              <a:ea typeface="微软雅黑" pitchFamily="34" charset="-122"/>
            </a:endParaRPr>
          </a:p>
          <a:p>
            <a:pPr>
              <a:lnSpc>
                <a:spcPct val="150000"/>
              </a:lnSpc>
            </a:pPr>
            <a:r>
              <a:rPr lang="zh-CN" altLang="en-US" sz="2400" kern="0" dirty="0" smtClean="0">
                <a:latin typeface="微软雅黑" pitchFamily="34" charset="-122"/>
                <a:ea typeface="微软雅黑" pitchFamily="34" charset="-122"/>
              </a:rPr>
              <a:t>现阶段</a:t>
            </a:r>
            <a:r>
              <a:rPr lang="zh-CN" altLang="en-US" sz="2400" kern="0" dirty="0">
                <a:latin typeface="微软雅黑" pitchFamily="34" charset="-122"/>
                <a:ea typeface="微软雅黑" pitchFamily="34" charset="-122"/>
              </a:rPr>
              <a:t>家庭医生主要由以下人员承担：</a:t>
            </a:r>
            <a:endParaRPr lang="en-US" altLang="zh-CN" sz="2400" kern="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683568" y="1052736"/>
            <a:ext cx="7546032" cy="4104456"/>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200000"/>
              </a:lnSpc>
            </a:pPr>
            <a:r>
              <a:rPr lang="zh-CN" altLang="en-US" sz="2400" dirty="0" smtClean="0">
                <a:latin typeface="微软雅黑" charset="0"/>
                <a:ea typeface="微软雅黑" charset="0"/>
              </a:rPr>
              <a:t>       同时</a:t>
            </a:r>
            <a:r>
              <a:rPr lang="zh-CN" altLang="en-US" sz="2400" dirty="0">
                <a:latin typeface="微软雅黑" charset="0"/>
                <a:ea typeface="微软雅黑" charset="0"/>
              </a:rPr>
              <a:t>还鼓励符合条件的</a:t>
            </a:r>
            <a:r>
              <a:rPr lang="zh-CN" altLang="en-US" sz="2400" dirty="0">
                <a:solidFill>
                  <a:srgbClr val="FF0000"/>
                </a:solidFill>
                <a:latin typeface="微软雅黑" charset="0"/>
                <a:ea typeface="微软雅黑" charset="0"/>
              </a:rPr>
              <a:t>非政府办医疗卫生机构（含个体诊所）</a:t>
            </a:r>
            <a:r>
              <a:rPr lang="zh-CN" altLang="en-US" sz="2400" dirty="0">
                <a:latin typeface="微软雅黑" charset="0"/>
                <a:ea typeface="微软雅黑" charset="0"/>
              </a:rPr>
              <a:t>提供签约服务，并享受同样的收付费政策</a:t>
            </a:r>
            <a:r>
              <a:rPr lang="zh-CN" altLang="en-US" sz="2400" dirty="0" smtClean="0">
                <a:latin typeface="微软雅黑" charset="0"/>
                <a:ea typeface="微软雅黑" charset="0"/>
              </a:rPr>
              <a:t>。</a:t>
            </a:r>
            <a:endParaRPr lang="en-US" altLang="zh-CN" sz="2400" dirty="0" smtClean="0">
              <a:latin typeface="微软雅黑" charset="0"/>
              <a:ea typeface="微软雅黑" charset="0"/>
            </a:endParaRPr>
          </a:p>
          <a:p>
            <a:pPr>
              <a:lnSpc>
                <a:spcPct val="200000"/>
              </a:lnSpc>
            </a:pPr>
            <a:r>
              <a:rPr lang="zh-CN" altLang="en-US" sz="2400" dirty="0" smtClean="0">
                <a:latin typeface="微软雅黑" charset="0"/>
                <a:ea typeface="微软雅黑" charset="0"/>
              </a:rPr>
              <a:t>      </a:t>
            </a:r>
            <a:endParaRPr lang="en-US" altLang="zh-CN" sz="2400" dirty="0" smtClean="0">
              <a:latin typeface="微软雅黑" charset="0"/>
              <a:ea typeface="微软雅黑" charset="0"/>
            </a:endParaRPr>
          </a:p>
          <a:p>
            <a:pPr>
              <a:lnSpc>
                <a:spcPct val="200000"/>
              </a:lnSpc>
            </a:pPr>
            <a:r>
              <a:rPr lang="en-US" altLang="zh-CN" sz="2400" dirty="0">
                <a:latin typeface="微软雅黑" charset="0"/>
                <a:ea typeface="微软雅黑" charset="0"/>
              </a:rPr>
              <a:t> </a:t>
            </a:r>
            <a:r>
              <a:rPr lang="en-US" altLang="zh-CN" sz="2400" dirty="0" smtClean="0">
                <a:latin typeface="微软雅黑" charset="0"/>
                <a:ea typeface="微软雅黑" charset="0"/>
              </a:rPr>
              <a:t>      </a:t>
            </a:r>
            <a:r>
              <a:rPr lang="zh-CN" altLang="en-US" sz="2400" dirty="0" smtClean="0">
                <a:latin typeface="微软雅黑" charset="0"/>
                <a:ea typeface="微软雅黑" charset="0"/>
              </a:rPr>
              <a:t>未来</a:t>
            </a:r>
            <a:r>
              <a:rPr lang="zh-CN" altLang="en-US" sz="2400" dirty="0">
                <a:latin typeface="微软雅黑" charset="0"/>
                <a:ea typeface="微软雅黑" charset="0"/>
              </a:rPr>
              <a:t>随着全科医生人才队伍的发展，逐步形成以</a:t>
            </a:r>
            <a:r>
              <a:rPr lang="zh-CN" altLang="en-US" sz="2400" dirty="0">
                <a:solidFill>
                  <a:srgbClr val="FF0000"/>
                </a:solidFill>
                <a:latin typeface="微软雅黑" charset="0"/>
                <a:ea typeface="微软雅黑" charset="0"/>
              </a:rPr>
              <a:t>全科医生为核心</a:t>
            </a:r>
            <a:r>
              <a:rPr lang="zh-CN" altLang="en-US" sz="2400" dirty="0">
                <a:latin typeface="微软雅黑" charset="0"/>
                <a:ea typeface="微软雅黑" charset="0"/>
              </a:rPr>
              <a:t>的签约服务队伍。</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476672"/>
            <a:ext cx="6302896" cy="563562"/>
          </a:xfrm>
        </p:spPr>
        <p:style>
          <a:lnRef idx="3">
            <a:schemeClr val="lt1"/>
          </a:lnRef>
          <a:fillRef idx="1">
            <a:schemeClr val="accent1"/>
          </a:fillRef>
          <a:effectRef idx="1">
            <a:schemeClr val="accent1"/>
          </a:effectRef>
          <a:fontRef idx="minor">
            <a:schemeClr val="lt1"/>
          </a:fontRef>
        </p:style>
        <p:txBody>
          <a:bodyPr/>
          <a:lstStyle/>
          <a:p>
            <a:r>
              <a:rPr lang="zh-CN" altLang="en-US" dirty="0">
                <a:latin typeface="微软雅黑" panose="020B0503020204020204" pitchFamily="34" charset="-122"/>
                <a:ea typeface="微软雅黑" panose="020B0503020204020204" pitchFamily="34" charset="-122"/>
              </a:rPr>
              <a:t>推进家庭医生签约服务的主要</a:t>
            </a:r>
            <a:r>
              <a:rPr lang="zh-CN" altLang="en-US" dirty="0" smtClean="0">
                <a:latin typeface="微软雅黑" panose="020B0503020204020204" pitchFamily="34" charset="-122"/>
                <a:ea typeface="微软雅黑" panose="020B0503020204020204" pitchFamily="34" charset="-122"/>
              </a:rPr>
              <a:t>内容</a:t>
            </a:r>
            <a:endParaRPr lang="zh-CN" altLang="en-US" dirty="0">
              <a:latin typeface="微软雅黑" panose="020B0503020204020204" pitchFamily="34" charset="-122"/>
              <a:ea typeface="微软雅黑" panose="020B0503020204020204" pitchFamily="34" charset="-122"/>
            </a:endParaRPr>
          </a:p>
        </p:txBody>
      </p:sp>
      <p:grpSp>
        <p:nvGrpSpPr>
          <p:cNvPr id="5" name="Group 3"/>
          <p:cNvGrpSpPr>
            <a:grpSpLocks/>
          </p:cNvGrpSpPr>
          <p:nvPr/>
        </p:nvGrpSpPr>
        <p:grpSpPr bwMode="auto">
          <a:xfrm>
            <a:off x="2755800" y="2353146"/>
            <a:ext cx="3508871" cy="688975"/>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7" name="Group 5"/>
            <p:cNvGrpSpPr>
              <a:grpSpLocks/>
            </p:cNvGrpSpPr>
            <p:nvPr/>
          </p:nvGrpSpPr>
          <p:grpSpPr bwMode="auto">
            <a:xfrm>
              <a:off x="730" y="1407"/>
              <a:ext cx="4043" cy="444"/>
              <a:chOff x="744" y="1407"/>
              <a:chExt cx="3988" cy="444"/>
            </a:xfrm>
          </p:grpSpPr>
          <p:sp>
            <p:nvSpPr>
              <p:cNvPr id="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grpSp>
        <p:nvGrpSpPr>
          <p:cNvPr id="10" name="Group 8"/>
          <p:cNvGrpSpPr>
            <a:grpSpLocks/>
          </p:cNvGrpSpPr>
          <p:nvPr/>
        </p:nvGrpSpPr>
        <p:grpSpPr bwMode="auto">
          <a:xfrm>
            <a:off x="2755800" y="3218334"/>
            <a:ext cx="3508871" cy="688975"/>
            <a:chOff x="720" y="1392"/>
            <a:chExt cx="4058" cy="480"/>
          </a:xfrm>
        </p:grpSpPr>
        <p:sp>
          <p:nvSpPr>
            <p:cNvPr id="1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2" name="Group 10"/>
            <p:cNvGrpSpPr>
              <a:grpSpLocks/>
            </p:cNvGrpSpPr>
            <p:nvPr/>
          </p:nvGrpSpPr>
          <p:grpSpPr bwMode="auto">
            <a:xfrm>
              <a:off x="730" y="1407"/>
              <a:ext cx="4043" cy="444"/>
              <a:chOff x="744" y="1407"/>
              <a:chExt cx="3988" cy="444"/>
            </a:xfrm>
          </p:grpSpPr>
          <p:sp>
            <p:nvSpPr>
              <p:cNvPr id="1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grpSp>
        <p:nvGrpSpPr>
          <p:cNvPr id="15" name="Group 13"/>
          <p:cNvGrpSpPr>
            <a:grpSpLocks/>
          </p:cNvGrpSpPr>
          <p:nvPr/>
        </p:nvGrpSpPr>
        <p:grpSpPr bwMode="auto">
          <a:xfrm>
            <a:off x="2755800" y="4075584"/>
            <a:ext cx="3508871" cy="688975"/>
            <a:chOff x="720" y="1392"/>
            <a:chExt cx="4058" cy="480"/>
          </a:xfrm>
        </p:grpSpPr>
        <p:sp>
          <p:nvSpPr>
            <p:cNvPr id="16"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7" name="Group 15"/>
            <p:cNvGrpSpPr>
              <a:grpSpLocks/>
            </p:cNvGrpSpPr>
            <p:nvPr/>
          </p:nvGrpSpPr>
          <p:grpSpPr bwMode="auto">
            <a:xfrm>
              <a:off x="730" y="1407"/>
              <a:ext cx="4043" cy="444"/>
              <a:chOff x="744" y="1407"/>
              <a:chExt cx="3988" cy="444"/>
            </a:xfrm>
          </p:grpSpPr>
          <p:sp>
            <p:nvSpPr>
              <p:cNvPr id="1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grpSp>
        <p:nvGrpSpPr>
          <p:cNvPr id="45" name="组合 44"/>
          <p:cNvGrpSpPr/>
          <p:nvPr/>
        </p:nvGrpSpPr>
        <p:grpSpPr>
          <a:xfrm>
            <a:off x="2560537" y="1484784"/>
            <a:ext cx="3823257" cy="949325"/>
            <a:chOff x="2560537" y="1484784"/>
            <a:chExt cx="3823257" cy="949325"/>
          </a:xfrm>
        </p:grpSpPr>
        <p:grpSp>
          <p:nvGrpSpPr>
            <p:cNvPr id="4" name="组合 3"/>
            <p:cNvGrpSpPr/>
            <p:nvPr/>
          </p:nvGrpSpPr>
          <p:grpSpPr>
            <a:xfrm>
              <a:off x="2560537" y="1484784"/>
              <a:ext cx="3704134" cy="949325"/>
              <a:chOff x="2560537" y="1484784"/>
              <a:chExt cx="3704134" cy="949325"/>
            </a:xfrm>
          </p:grpSpPr>
          <p:grpSp>
            <p:nvGrpSpPr>
              <p:cNvPr id="20" name="Group 18"/>
              <p:cNvGrpSpPr>
                <a:grpSpLocks/>
              </p:cNvGrpSpPr>
              <p:nvPr/>
            </p:nvGrpSpPr>
            <p:grpSpPr bwMode="auto">
              <a:xfrm>
                <a:off x="2755800" y="1489546"/>
                <a:ext cx="3508871" cy="688975"/>
                <a:chOff x="720" y="1392"/>
                <a:chExt cx="4058" cy="480"/>
              </a:xfrm>
            </p:grpSpPr>
            <p:sp>
              <p:nvSpPr>
                <p:cNvPr id="2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22" name="Group 20"/>
                <p:cNvGrpSpPr>
                  <a:grpSpLocks/>
                </p:cNvGrpSpPr>
                <p:nvPr/>
              </p:nvGrpSpPr>
              <p:grpSpPr bwMode="auto">
                <a:xfrm>
                  <a:off x="730" y="1407"/>
                  <a:ext cx="4043" cy="444"/>
                  <a:chOff x="744" y="1407"/>
                  <a:chExt cx="3988" cy="444"/>
                </a:xfrm>
              </p:grpSpPr>
              <p:sp>
                <p:nvSpPr>
                  <p:cNvPr id="2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2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pic>
            <p:nvPicPr>
              <p:cNvPr id="32"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60537" y="1484784"/>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32"/>
              <p:cNvSpPr txBox="1">
                <a:spLocks noChangeArrowheads="1"/>
              </p:cNvSpPr>
              <p:nvPr/>
            </p:nvSpPr>
            <p:spPr bwMode="white">
              <a:xfrm>
                <a:off x="2881213" y="158162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1</a:t>
                </a:r>
              </a:p>
            </p:txBody>
          </p:sp>
        </p:grpSp>
        <p:sp>
          <p:nvSpPr>
            <p:cNvPr id="25" name="Text Box 23"/>
            <p:cNvSpPr txBox="1">
              <a:spLocks noChangeArrowheads="1"/>
            </p:cNvSpPr>
            <p:nvPr/>
          </p:nvSpPr>
          <p:spPr bwMode="white">
            <a:xfrm>
              <a:off x="3413942" y="1603846"/>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一</a:t>
              </a:r>
              <a:r>
                <a:rPr lang="zh-CN" altLang="en-US" sz="2400" b="1" dirty="0" smtClean="0">
                  <a:solidFill>
                    <a:schemeClr val="bg1"/>
                  </a:solidFill>
                  <a:latin typeface="微软雅黑" pitchFamily="34" charset="-122"/>
                  <a:ea typeface="微软雅黑" pitchFamily="34" charset="-122"/>
                  <a:cs typeface="Arial" pitchFamily="34" charset="0"/>
                </a:rPr>
                <a:t>、重要意义</a:t>
              </a:r>
              <a:endParaRPr lang="en-US" altLang="zh-CN" sz="2400" b="1" dirty="0">
                <a:solidFill>
                  <a:schemeClr val="bg1"/>
                </a:solidFill>
                <a:latin typeface="微软雅黑" pitchFamily="34" charset="-122"/>
                <a:ea typeface="微软雅黑" pitchFamily="34" charset="-122"/>
                <a:cs typeface="Arial" pitchFamily="34" charset="0"/>
              </a:endParaRPr>
            </a:p>
          </p:txBody>
        </p:sp>
      </p:grpSp>
      <p:sp>
        <p:nvSpPr>
          <p:cNvPr id="26" name="Text Box 24"/>
          <p:cNvSpPr txBox="1">
            <a:spLocks noChangeArrowheads="1"/>
          </p:cNvSpPr>
          <p:nvPr/>
        </p:nvSpPr>
        <p:spPr bwMode="white">
          <a:xfrm>
            <a:off x="3425055" y="2461096"/>
            <a:ext cx="296985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二</a:t>
            </a:r>
            <a:r>
              <a:rPr lang="zh-CN" altLang="en-US" sz="2400" b="1" dirty="0" smtClean="0">
                <a:solidFill>
                  <a:schemeClr val="bg1"/>
                </a:solidFill>
                <a:latin typeface="微软雅黑" pitchFamily="34" charset="-122"/>
                <a:ea typeface="微软雅黑" pitchFamily="34" charset="-122"/>
                <a:cs typeface="Arial" pitchFamily="34" charset="0"/>
              </a:rPr>
              <a:t>、开展现状</a:t>
            </a:r>
            <a:endParaRPr lang="en-US" altLang="zh-CN" sz="2400" b="1" dirty="0">
              <a:solidFill>
                <a:schemeClr val="bg1"/>
              </a:solidFill>
              <a:latin typeface="微软雅黑" pitchFamily="34" charset="-122"/>
              <a:ea typeface="微软雅黑" pitchFamily="34" charset="-122"/>
              <a:cs typeface="Arial" pitchFamily="34" charset="0"/>
            </a:endParaRPr>
          </a:p>
        </p:txBody>
      </p:sp>
      <p:sp>
        <p:nvSpPr>
          <p:cNvPr id="27" name="Text Box 25"/>
          <p:cNvSpPr txBox="1">
            <a:spLocks noChangeArrowheads="1"/>
          </p:cNvSpPr>
          <p:nvPr/>
        </p:nvSpPr>
        <p:spPr bwMode="white">
          <a:xfrm>
            <a:off x="3425055" y="3319934"/>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三</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思路和目标</a:t>
            </a:r>
            <a:endParaRPr lang="zh-CN" altLang="zh-CN" sz="2400" b="1" dirty="0">
              <a:solidFill>
                <a:schemeClr val="bg1"/>
              </a:solidFill>
              <a:latin typeface="微软雅黑" pitchFamily="34" charset="-122"/>
              <a:ea typeface="微软雅黑" pitchFamily="34" charset="-122"/>
            </a:endParaRPr>
          </a:p>
        </p:txBody>
      </p:sp>
      <p:sp>
        <p:nvSpPr>
          <p:cNvPr id="28" name="Text Box 26"/>
          <p:cNvSpPr txBox="1">
            <a:spLocks noChangeArrowheads="1"/>
          </p:cNvSpPr>
          <p:nvPr/>
        </p:nvSpPr>
        <p:spPr bwMode="white">
          <a:xfrm>
            <a:off x="3425055" y="4167659"/>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四</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主要任务</a:t>
            </a:r>
            <a:endParaRPr lang="zh-CN" altLang="zh-CN" sz="2400" b="1" dirty="0">
              <a:solidFill>
                <a:schemeClr val="bg1"/>
              </a:solidFill>
              <a:latin typeface="微软雅黑" pitchFamily="34" charset="-122"/>
              <a:ea typeface="微软雅黑" pitchFamily="34" charset="-122"/>
            </a:endParaRPr>
          </a:p>
        </p:txBody>
      </p:sp>
      <p:pic>
        <p:nvPicPr>
          <p:cNvPr id="29" name="Picture 27"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5775" y="4039071"/>
            <a:ext cx="776213" cy="94932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8"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3192934"/>
            <a:ext cx="776213" cy="949325"/>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9"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23420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 Box 31"/>
          <p:cNvSpPr txBox="1">
            <a:spLocks noChangeArrowheads="1"/>
          </p:cNvSpPr>
          <p:nvPr/>
        </p:nvSpPr>
        <p:spPr bwMode="white">
          <a:xfrm>
            <a:off x="2901850" y="4175596"/>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4</a:t>
            </a:r>
          </a:p>
        </p:txBody>
      </p:sp>
      <p:sp>
        <p:nvSpPr>
          <p:cNvPr id="35" name="Text Box 33"/>
          <p:cNvSpPr txBox="1">
            <a:spLocks noChangeArrowheads="1"/>
          </p:cNvSpPr>
          <p:nvPr/>
        </p:nvSpPr>
        <p:spPr bwMode="white">
          <a:xfrm>
            <a:off x="2893913" y="2440459"/>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2</a:t>
            </a:r>
          </a:p>
        </p:txBody>
      </p:sp>
      <p:sp>
        <p:nvSpPr>
          <p:cNvPr id="36" name="Text Box 34"/>
          <p:cNvSpPr txBox="1">
            <a:spLocks noChangeArrowheads="1"/>
          </p:cNvSpPr>
          <p:nvPr/>
        </p:nvSpPr>
        <p:spPr bwMode="white">
          <a:xfrm>
            <a:off x="2893913" y="332787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3</a:t>
            </a:r>
          </a:p>
        </p:txBody>
      </p:sp>
      <p:grpSp>
        <p:nvGrpSpPr>
          <p:cNvPr id="37" name="Group 18"/>
          <p:cNvGrpSpPr>
            <a:grpSpLocks/>
          </p:cNvGrpSpPr>
          <p:nvPr/>
        </p:nvGrpSpPr>
        <p:grpSpPr bwMode="auto">
          <a:xfrm>
            <a:off x="2753096" y="4945930"/>
            <a:ext cx="3508871" cy="688975"/>
            <a:chOff x="720" y="1392"/>
            <a:chExt cx="4058" cy="480"/>
          </a:xfrm>
        </p:grpSpPr>
        <p:sp>
          <p:nvSpPr>
            <p:cNvPr id="38"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39" name="Group 20"/>
            <p:cNvGrpSpPr>
              <a:grpSpLocks/>
            </p:cNvGrpSpPr>
            <p:nvPr/>
          </p:nvGrpSpPr>
          <p:grpSpPr bwMode="auto">
            <a:xfrm>
              <a:off x="730" y="1407"/>
              <a:ext cx="4043" cy="444"/>
              <a:chOff x="744" y="1407"/>
              <a:chExt cx="3988" cy="444"/>
            </a:xfrm>
          </p:grpSpPr>
          <p:sp>
            <p:nvSpPr>
              <p:cNvPr id="40"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41"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42" name="Text Box 23"/>
          <p:cNvSpPr txBox="1">
            <a:spLocks noChangeArrowheads="1"/>
          </p:cNvSpPr>
          <p:nvPr/>
        </p:nvSpPr>
        <p:spPr bwMode="white">
          <a:xfrm>
            <a:off x="3411238" y="5060230"/>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五</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责任分工</a:t>
            </a:r>
            <a:endParaRPr lang="zh-CN" altLang="zh-CN" sz="2400" b="1" dirty="0">
              <a:solidFill>
                <a:schemeClr val="bg1"/>
              </a:solidFill>
              <a:latin typeface="微软雅黑" pitchFamily="34" charset="-122"/>
              <a:ea typeface="微软雅黑" pitchFamily="34" charset="-122"/>
            </a:endParaRPr>
          </a:p>
        </p:txBody>
      </p:sp>
      <p:pic>
        <p:nvPicPr>
          <p:cNvPr id="43"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7833" y="4941168"/>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Text Box 32"/>
          <p:cNvSpPr txBox="1">
            <a:spLocks noChangeArrowheads="1"/>
          </p:cNvSpPr>
          <p:nvPr/>
        </p:nvSpPr>
        <p:spPr bwMode="white">
          <a:xfrm>
            <a:off x="2878509" y="5038005"/>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solidFill>
                  <a:schemeClr val="bg1"/>
                </a:solidFill>
                <a:latin typeface="微软雅黑" pitchFamily="34" charset="-122"/>
                <a:ea typeface="微软雅黑" pitchFamily="34" charset="-122"/>
                <a:cs typeface="Arial" pitchFamily="34" charset="0"/>
              </a:rPr>
              <a:t>5</a:t>
            </a:r>
            <a:endParaRPr lang="en-US" altLang="zh-CN" sz="2400" b="1" dirty="0">
              <a:solidFill>
                <a:schemeClr val="bg1"/>
              </a:solidFill>
              <a:latin typeface="微软雅黑" pitchFamily="34" charset="-122"/>
              <a:ea typeface="微软雅黑" pitchFamily="34" charset="-122"/>
              <a:cs typeface="Arial" pitchFamily="34" charset="0"/>
            </a:endParaRPr>
          </a:p>
        </p:txBody>
      </p:sp>
    </p:spTree>
    <p:extLst>
      <p:ext uri="{BB962C8B-B14F-4D97-AF65-F5344CB8AC3E}">
        <p14:creationId xmlns="" xmlns:p14="http://schemas.microsoft.com/office/powerpoint/2010/main" val="40866206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45"/>
                                        </p:tgtEl>
                                      </p:cBhvr>
                                    </p:animEffect>
                                    <p:animScale>
                                      <p:cBhvr>
                                        <p:cTn id="7" dur="50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827584" y="4509120"/>
            <a:ext cx="7546032" cy="216024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家庭</a:t>
            </a:r>
            <a:r>
              <a:rPr lang="zh-CN" altLang="en-US" sz="2400" dirty="0">
                <a:latin typeface="微软雅黑" charset="0"/>
                <a:ea typeface="微软雅黑" charset="0"/>
              </a:rPr>
              <a:t>医生签约服务原则上应当采取</a:t>
            </a:r>
            <a:r>
              <a:rPr lang="zh-CN" altLang="en-US" sz="2400" dirty="0">
                <a:solidFill>
                  <a:srgbClr val="FF0000"/>
                </a:solidFill>
                <a:latin typeface="微软雅黑" charset="0"/>
                <a:ea typeface="微软雅黑" charset="0"/>
              </a:rPr>
              <a:t>团队服务形式</a:t>
            </a:r>
            <a:r>
              <a:rPr lang="zh-CN" altLang="en-US" sz="2400" dirty="0">
                <a:latin typeface="微软雅黑" charset="0"/>
                <a:ea typeface="微软雅黑" charset="0"/>
              </a:rPr>
              <a:t>，主要由</a:t>
            </a:r>
            <a:r>
              <a:rPr lang="zh-CN" altLang="en-US" sz="2400" dirty="0">
                <a:solidFill>
                  <a:srgbClr val="FF0000"/>
                </a:solidFill>
                <a:latin typeface="微软雅黑" charset="0"/>
                <a:ea typeface="微软雅黑" charset="0"/>
              </a:rPr>
              <a:t>家庭医生、社区护士、公卫医师（含助理公卫医师）</a:t>
            </a:r>
            <a:r>
              <a:rPr lang="zh-CN" altLang="en-US" sz="2400" dirty="0">
                <a:latin typeface="微软雅黑" charset="0"/>
                <a:ea typeface="微软雅黑" charset="0"/>
              </a:rPr>
              <a:t>等组成，并有</a:t>
            </a:r>
            <a:r>
              <a:rPr lang="zh-CN" altLang="en-US" sz="2400" dirty="0">
                <a:solidFill>
                  <a:srgbClr val="FF0000"/>
                </a:solidFill>
                <a:latin typeface="微软雅黑" charset="0"/>
                <a:ea typeface="微软雅黑" charset="0"/>
              </a:rPr>
              <a:t>二级以上医院医师（含中医类别医师）</a:t>
            </a:r>
            <a:r>
              <a:rPr lang="zh-CN" altLang="en-US" sz="2400" dirty="0">
                <a:latin typeface="微软雅黑" charset="0"/>
                <a:ea typeface="微软雅黑" charset="0"/>
              </a:rPr>
              <a:t>提供技术支持和业务指导</a:t>
            </a:r>
            <a:r>
              <a:rPr lang="zh-CN" altLang="en-US" sz="2400" dirty="0" smtClean="0">
                <a:latin typeface="微软雅黑" charset="0"/>
                <a:ea typeface="微软雅黑" charset="0"/>
              </a:rPr>
              <a:t>。</a:t>
            </a:r>
            <a:endParaRPr lang="zh-CN" altLang="en-US" sz="2400" dirty="0">
              <a:latin typeface="微软雅黑" charset="0"/>
              <a:ea typeface="微软雅黑" charset="0"/>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1560" y="260648"/>
            <a:ext cx="8039240" cy="4134746"/>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7644482" y="414190"/>
            <a:ext cx="705272" cy="338554"/>
          </a:xfrm>
          <a:prstGeom prst="rect">
            <a:avLst/>
          </a:prstGeom>
          <a:noFill/>
        </p:spPr>
        <p:txBody>
          <a:bodyPr wrap="square" rtlCol="0">
            <a:spAutoFit/>
          </a:bodyPr>
          <a:lstStyle/>
          <a:p>
            <a:r>
              <a:rPr lang="zh-CN" altLang="en-US" sz="1600" dirty="0" smtClean="0">
                <a:latin typeface="方正小标宋_GBK" panose="03000509000000000000" pitchFamily="65" charset="-122"/>
                <a:ea typeface="方正小标宋_GBK" panose="03000509000000000000" pitchFamily="65" charset="-122"/>
              </a:rPr>
              <a:t>示意</a:t>
            </a:r>
            <a:endParaRPr lang="zh-CN" altLang="en-US" sz="1600" dirty="0">
              <a:latin typeface="方正小标宋_GBK" panose="03000509000000000000" pitchFamily="65" charset="-122"/>
              <a:ea typeface="方正小标宋_GBK" panose="03000509000000000000" pitchFamily="65" charset="-122"/>
            </a:endParaRPr>
          </a:p>
        </p:txBody>
      </p:sp>
      <p:pic>
        <p:nvPicPr>
          <p:cNvPr id="5" name="图片 4"/>
          <p:cNvPicPr>
            <a:picLocks noChangeAspect="1"/>
          </p:cNvPicPr>
          <p:nvPr/>
        </p:nvPicPr>
        <p:blipFill rotWithShape="1">
          <a:blip r:embed="rId2">
            <a:extLst>
              <a:ext uri="{28A0092B-C50C-407E-A947-70E740481C1C}">
                <a14:useLocalDpi xmlns="" xmlns:a14="http://schemas.microsoft.com/office/drawing/2010/main" val="0"/>
              </a:ext>
            </a:extLst>
          </a:blip>
          <a:srcRect l="65282" t="48560" r="29344" b="44474"/>
          <a:stretch/>
        </p:blipFill>
        <p:spPr>
          <a:xfrm>
            <a:off x="5843761" y="2066181"/>
            <a:ext cx="432048" cy="288032"/>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683568" y="3717032"/>
            <a:ext cx="7546032" cy="309634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有</a:t>
            </a:r>
            <a:r>
              <a:rPr lang="zh-CN" altLang="en-US" sz="2400" dirty="0">
                <a:latin typeface="微软雅黑" charset="0"/>
                <a:ea typeface="微软雅黑" charset="0"/>
              </a:rPr>
              <a:t>条件的地区还可以吸收</a:t>
            </a:r>
            <a:r>
              <a:rPr lang="zh-CN" altLang="en-US" sz="2400" dirty="0">
                <a:solidFill>
                  <a:srgbClr val="FF0000"/>
                </a:solidFill>
                <a:latin typeface="微软雅黑" charset="0"/>
                <a:ea typeface="微软雅黑" charset="0"/>
              </a:rPr>
              <a:t>药师、健康管理师、心理咨询师、社（义）工</a:t>
            </a:r>
            <a:r>
              <a:rPr lang="zh-CN" altLang="en-US" sz="2400" dirty="0">
                <a:latin typeface="微软雅黑" charset="0"/>
                <a:ea typeface="微软雅黑" charset="0"/>
              </a:rPr>
              <a:t>等加入团队</a:t>
            </a:r>
            <a:r>
              <a:rPr lang="zh-CN" altLang="en-US" sz="2400" dirty="0" smtClean="0">
                <a:latin typeface="微软雅黑" charset="0"/>
                <a:ea typeface="微软雅黑" charset="0"/>
              </a:rPr>
              <a:t>。</a:t>
            </a:r>
            <a:endParaRPr lang="en-US" altLang="zh-CN" sz="2400" dirty="0" smtClean="0">
              <a:latin typeface="微软雅黑" charset="0"/>
              <a:ea typeface="微软雅黑" charset="0"/>
            </a:endParaRPr>
          </a:p>
          <a:p>
            <a:pPr>
              <a:lnSpc>
                <a:spcPct val="150000"/>
              </a:lnSpc>
            </a:pPr>
            <a:r>
              <a:rPr lang="en-US" altLang="zh-CN" sz="2400" dirty="0">
                <a:latin typeface="微软雅黑" charset="0"/>
                <a:ea typeface="微软雅黑" charset="0"/>
              </a:rPr>
              <a:t> </a:t>
            </a:r>
            <a:r>
              <a:rPr lang="en-US" altLang="zh-CN" sz="2400" dirty="0" smtClean="0">
                <a:latin typeface="微软雅黑" charset="0"/>
                <a:ea typeface="微软雅黑" charset="0"/>
              </a:rPr>
              <a:t>      </a:t>
            </a:r>
            <a:r>
              <a:rPr lang="zh-CN" altLang="en-US" sz="2400" dirty="0" smtClean="0">
                <a:latin typeface="微软雅黑" charset="0"/>
                <a:ea typeface="微软雅黑" charset="0"/>
              </a:rPr>
              <a:t>其中</a:t>
            </a:r>
            <a:r>
              <a:rPr lang="zh-CN" altLang="en-US" sz="2400" dirty="0">
                <a:latin typeface="微软雅黑" charset="0"/>
                <a:ea typeface="微软雅黑" charset="0"/>
              </a:rPr>
              <a:t>，</a:t>
            </a:r>
            <a:r>
              <a:rPr lang="zh-CN" altLang="en-US" sz="2400" dirty="0">
                <a:solidFill>
                  <a:srgbClr val="FF0000"/>
                </a:solidFill>
                <a:latin typeface="微软雅黑" charset="0"/>
                <a:ea typeface="微软雅黑" charset="0"/>
              </a:rPr>
              <a:t>家庭医生</a:t>
            </a:r>
            <a:r>
              <a:rPr lang="zh-CN" altLang="en-US" sz="2400" dirty="0">
                <a:latin typeface="微软雅黑" charset="0"/>
                <a:ea typeface="微软雅黑" charset="0"/>
              </a:rPr>
              <a:t>将负责团队成员的任务分配和管理，其他专科医师和卫技人员也要与团队紧密配合，共同为签约居民提供优质的服务。</a:t>
            </a: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678227" y="620688"/>
            <a:ext cx="4214253" cy="3002656"/>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b="6212"/>
          <a:stretch>
            <a:fillRect/>
          </a:stretch>
        </p:blipFill>
        <p:spPr>
          <a:xfrm>
            <a:off x="227275" y="620689"/>
            <a:ext cx="4272717" cy="3002656"/>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12" name="组合 11"/>
          <p:cNvGrpSpPr/>
          <p:nvPr/>
        </p:nvGrpSpPr>
        <p:grpSpPr>
          <a:xfrm>
            <a:off x="129538" y="2221834"/>
            <a:ext cx="1660528" cy="3021673"/>
            <a:chOff x="35496" y="2711583"/>
            <a:chExt cx="1660528" cy="3021673"/>
          </a:xfrm>
        </p:grpSpPr>
        <p:sp>
          <p:nvSpPr>
            <p:cNvPr id="13" name="任意多边形 12"/>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14" name="六边形 13"/>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5" name="六边形 14"/>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6" name="六边形 15"/>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17" name="组合 16"/>
          <p:cNvGrpSpPr/>
          <p:nvPr/>
        </p:nvGrpSpPr>
        <p:grpSpPr>
          <a:xfrm>
            <a:off x="1547355" y="3083267"/>
            <a:ext cx="1660528" cy="3010029"/>
            <a:chOff x="1471312" y="3515315"/>
            <a:chExt cx="1660528" cy="3010029"/>
          </a:xfrm>
        </p:grpSpPr>
        <p:sp>
          <p:nvSpPr>
            <p:cNvPr id="18" name="任意多边形 17"/>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19" name="六边形 18"/>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0" name="六边形 19"/>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1" name="六边形 20"/>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17961860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5536" y="692696"/>
            <a:ext cx="3960440" cy="2825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44008" y="709618"/>
            <a:ext cx="4143706" cy="2825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2"/>
          <p:cNvSpPr txBox="1">
            <a:spLocks noChangeArrowheads="1"/>
          </p:cNvSpPr>
          <p:nvPr/>
        </p:nvSpPr>
        <p:spPr bwMode="gray">
          <a:xfrm>
            <a:off x="395536" y="3573016"/>
            <a:ext cx="8424936" cy="309634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000" dirty="0" smtClean="0">
                <a:latin typeface="微软雅黑" charset="0"/>
                <a:ea typeface="微软雅黑" charset="0"/>
              </a:rPr>
              <a:t>       居民</a:t>
            </a:r>
            <a:r>
              <a:rPr lang="zh-CN" altLang="en-US" sz="2000" dirty="0">
                <a:latin typeface="微软雅黑" charset="0"/>
                <a:ea typeface="微软雅黑" charset="0"/>
              </a:rPr>
              <a:t>或家庭可以自愿选择</a:t>
            </a:r>
            <a:r>
              <a:rPr lang="en-US" altLang="zh-CN" sz="2000" dirty="0">
                <a:solidFill>
                  <a:srgbClr val="FF0000"/>
                </a:solidFill>
                <a:latin typeface="微软雅黑" charset="0"/>
                <a:ea typeface="微软雅黑" charset="0"/>
              </a:rPr>
              <a:t>1</a:t>
            </a:r>
            <a:r>
              <a:rPr lang="zh-CN" altLang="en-US" sz="2000" dirty="0">
                <a:solidFill>
                  <a:srgbClr val="FF0000"/>
                </a:solidFill>
                <a:latin typeface="微软雅黑" charset="0"/>
                <a:ea typeface="微软雅黑" charset="0"/>
              </a:rPr>
              <a:t>个</a:t>
            </a:r>
            <a:r>
              <a:rPr lang="zh-CN" altLang="en-US" sz="2000" dirty="0">
                <a:latin typeface="微软雅黑" charset="0"/>
                <a:ea typeface="微软雅黑" charset="0"/>
              </a:rPr>
              <a:t>家庭医生团队签订服务协议。服务协议将明确签约服务的</a:t>
            </a:r>
            <a:r>
              <a:rPr lang="zh-CN" altLang="en-US" sz="2000" dirty="0">
                <a:solidFill>
                  <a:srgbClr val="FF0000"/>
                </a:solidFill>
                <a:latin typeface="微软雅黑" charset="0"/>
                <a:ea typeface="微软雅黑" charset="0"/>
              </a:rPr>
              <a:t>内容、方式、期限和双方的责任、权利、义务</a:t>
            </a:r>
            <a:r>
              <a:rPr lang="zh-CN" altLang="en-US" sz="2000" dirty="0">
                <a:latin typeface="微软雅黑" charset="0"/>
                <a:ea typeface="微软雅黑" charset="0"/>
              </a:rPr>
              <a:t>及其他有关事项</a:t>
            </a:r>
            <a:r>
              <a:rPr lang="zh-CN" altLang="en-US" sz="2000" dirty="0" smtClean="0">
                <a:latin typeface="微软雅黑" charset="0"/>
                <a:ea typeface="微软雅黑" charset="0"/>
              </a:rPr>
              <a:t>。</a:t>
            </a:r>
            <a:endParaRPr lang="en-US" altLang="zh-CN" sz="2000" dirty="0">
              <a:latin typeface="微软雅黑" charset="0"/>
              <a:ea typeface="微软雅黑" charset="0"/>
            </a:endParaRPr>
          </a:p>
          <a:p>
            <a:pPr>
              <a:lnSpc>
                <a:spcPct val="150000"/>
              </a:lnSpc>
            </a:pPr>
            <a:r>
              <a:rPr lang="en-US" altLang="zh-CN" sz="2000" dirty="0" smtClean="0">
                <a:latin typeface="微软雅黑" charset="0"/>
                <a:ea typeface="微软雅黑" charset="0"/>
              </a:rPr>
              <a:t>       </a:t>
            </a:r>
            <a:r>
              <a:rPr lang="zh-CN" altLang="en-US" sz="2000" dirty="0" smtClean="0">
                <a:latin typeface="微软雅黑" charset="0"/>
                <a:ea typeface="微软雅黑" charset="0"/>
              </a:rPr>
              <a:t>每次</a:t>
            </a:r>
            <a:r>
              <a:rPr lang="zh-CN" altLang="en-US" sz="2000" dirty="0">
                <a:latin typeface="微软雅黑" charset="0"/>
                <a:ea typeface="微软雅黑" charset="0"/>
              </a:rPr>
              <a:t>签约的服务周期原则上为</a:t>
            </a:r>
            <a:r>
              <a:rPr lang="zh-CN" altLang="en-US" sz="2000" dirty="0">
                <a:solidFill>
                  <a:srgbClr val="FF0000"/>
                </a:solidFill>
                <a:latin typeface="微软雅黑" charset="0"/>
                <a:ea typeface="微软雅黑" charset="0"/>
              </a:rPr>
              <a:t>一年</a:t>
            </a:r>
            <a:r>
              <a:rPr lang="zh-CN" altLang="en-US" sz="2000" dirty="0">
                <a:latin typeface="微软雅黑" charset="0"/>
                <a:ea typeface="微软雅黑" charset="0"/>
              </a:rPr>
              <a:t>，期满后居民可根据服务情况选择续约，或另选其他家庭医生团队签约。鼓励和引导居民就近签约，也可跨区域签约，建立有序竞争机制。</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107504" y="2564904"/>
            <a:ext cx="8784976" cy="4104456"/>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同时</a:t>
            </a:r>
            <a:r>
              <a:rPr lang="zh-CN" altLang="en-US" sz="2400" dirty="0">
                <a:latin typeface="微软雅黑" charset="0"/>
                <a:ea typeface="微软雅黑" charset="0"/>
              </a:rPr>
              <a:t>还要加强医院与基层医疗卫生机构之间的对接，各地在引导居民或家庭在与</a:t>
            </a:r>
            <a:r>
              <a:rPr lang="zh-CN" altLang="en-US" sz="2400" dirty="0">
                <a:solidFill>
                  <a:srgbClr val="FF0000"/>
                </a:solidFill>
                <a:latin typeface="微软雅黑" charset="0"/>
                <a:ea typeface="微软雅黑" charset="0"/>
              </a:rPr>
              <a:t>家庭医生团队</a:t>
            </a:r>
            <a:r>
              <a:rPr lang="zh-CN" altLang="en-US" sz="2400" dirty="0">
                <a:latin typeface="微软雅黑" charset="0"/>
                <a:ea typeface="微软雅黑" charset="0"/>
              </a:rPr>
              <a:t>签约时，居民或家庭还可以自愿选择</a:t>
            </a:r>
            <a:r>
              <a:rPr lang="zh-CN" altLang="en-US" sz="2400" dirty="0">
                <a:solidFill>
                  <a:srgbClr val="FF0000"/>
                </a:solidFill>
                <a:latin typeface="微软雅黑" charset="0"/>
                <a:ea typeface="微软雅黑" charset="0"/>
              </a:rPr>
              <a:t>一所二级医院、一所三级医院，建立“</a:t>
            </a:r>
            <a:r>
              <a:rPr lang="en-US" altLang="zh-CN" sz="2400" dirty="0">
                <a:solidFill>
                  <a:srgbClr val="FF0000"/>
                </a:solidFill>
                <a:latin typeface="微软雅黑" charset="0"/>
                <a:ea typeface="微软雅黑" charset="0"/>
              </a:rPr>
              <a:t>1+1+1”</a:t>
            </a:r>
            <a:r>
              <a:rPr lang="zh-CN" altLang="en-US" sz="2400" dirty="0">
                <a:solidFill>
                  <a:srgbClr val="FF0000"/>
                </a:solidFill>
                <a:latin typeface="微软雅黑" charset="0"/>
                <a:ea typeface="微软雅黑" charset="0"/>
              </a:rPr>
              <a:t>的组合签约服务模式</a:t>
            </a:r>
            <a:r>
              <a:rPr lang="zh-CN" altLang="en-US" sz="2400" dirty="0">
                <a:latin typeface="微软雅黑" charset="0"/>
                <a:ea typeface="微软雅黑" charset="0"/>
              </a:rPr>
              <a:t>，在组合之内可根据需求自行选择就医机构，并逐步过渡到基层首诊；在组合之外就诊应当通过家庭医生转诊，形成有序就医格局。</a:t>
            </a:r>
          </a:p>
        </p:txBody>
      </p:sp>
      <p:graphicFrame>
        <p:nvGraphicFramePr>
          <p:cNvPr id="2" name="图示 1"/>
          <p:cNvGraphicFramePr/>
          <p:nvPr>
            <p:extLst>
              <p:ext uri="{D42A27DB-BD31-4B8C-83A1-F6EECF244321}">
                <p14:modId xmlns="" xmlns:p14="http://schemas.microsoft.com/office/powerpoint/2010/main" val="1352681500"/>
              </p:ext>
            </p:extLst>
          </p:nvPr>
        </p:nvGraphicFramePr>
        <p:xfrm>
          <a:off x="179512" y="-99392"/>
          <a:ext cx="871296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15" name="组合 14"/>
          <p:cNvGrpSpPr/>
          <p:nvPr/>
        </p:nvGrpSpPr>
        <p:grpSpPr>
          <a:xfrm>
            <a:off x="129538" y="2221834"/>
            <a:ext cx="1660528" cy="3021673"/>
            <a:chOff x="35496" y="2711583"/>
            <a:chExt cx="1660528" cy="3021673"/>
          </a:xfrm>
        </p:grpSpPr>
        <p:sp>
          <p:nvSpPr>
            <p:cNvPr id="16" name="任意多边形 15"/>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17" name="六边形 16"/>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30" name="六边形 29"/>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六边形 30"/>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32" name="组合 31"/>
          <p:cNvGrpSpPr/>
          <p:nvPr/>
        </p:nvGrpSpPr>
        <p:grpSpPr>
          <a:xfrm>
            <a:off x="1547355" y="3083267"/>
            <a:ext cx="1660528" cy="3010029"/>
            <a:chOff x="1471312" y="3515315"/>
            <a:chExt cx="1660528" cy="3010029"/>
          </a:xfrm>
        </p:grpSpPr>
        <p:sp>
          <p:nvSpPr>
            <p:cNvPr id="33" name="任意多边形 32"/>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34" name="六边形 33"/>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5" name="六边形 34"/>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36" name="六边形 35"/>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37" name="组合 36"/>
          <p:cNvGrpSpPr/>
          <p:nvPr/>
        </p:nvGrpSpPr>
        <p:grpSpPr>
          <a:xfrm>
            <a:off x="2987478" y="2276872"/>
            <a:ext cx="1678564" cy="3018136"/>
            <a:chOff x="2893436" y="1130944"/>
            <a:chExt cx="1678564" cy="3018136"/>
          </a:xfrm>
        </p:grpSpPr>
        <p:sp>
          <p:nvSpPr>
            <p:cNvPr id="38" name="任意多边形 37"/>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39" name="六边形 38"/>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0" name="六边形 39"/>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41" name="六边形 40"/>
            <p:cNvSpPr/>
            <p:nvPr/>
          </p:nvSpPr>
          <p:spPr>
            <a:xfrm>
              <a:off x="3259728" y="233195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106822185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 xmlns:p14="http://schemas.microsoft.com/office/powerpoint/2010/main" val="615959976"/>
              </p:ext>
            </p:extLst>
          </p:nvPr>
        </p:nvGraphicFramePr>
        <p:xfrm>
          <a:off x="545458" y="604912"/>
          <a:ext cx="7992888" cy="4912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683568" y="5373216"/>
            <a:ext cx="7416824" cy="1224136"/>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通过</a:t>
            </a:r>
            <a:r>
              <a:rPr lang="zh-CN" altLang="en-US" sz="2400" dirty="0">
                <a:solidFill>
                  <a:srgbClr val="FF0000"/>
                </a:solidFill>
                <a:latin typeface="微软雅黑" charset="0"/>
                <a:ea typeface="微软雅黑" charset="0"/>
              </a:rPr>
              <a:t>不断优化签约服务内涵</a:t>
            </a:r>
            <a:r>
              <a:rPr lang="zh-CN" altLang="en-US" sz="2400" dirty="0">
                <a:latin typeface="微软雅黑" charset="0"/>
                <a:ea typeface="微软雅黑" charset="0"/>
              </a:rPr>
              <a:t>来满足居民的多样化医疗卫生服务需求。</a:t>
            </a:r>
          </a:p>
        </p:txBody>
      </p:sp>
      <p:sp>
        <p:nvSpPr>
          <p:cNvPr id="4" name="Rectangle 2"/>
          <p:cNvSpPr txBox="1">
            <a:spLocks noChangeArrowheads="1"/>
          </p:cNvSpPr>
          <p:nvPr/>
        </p:nvSpPr>
        <p:spPr bwMode="gray">
          <a:xfrm>
            <a:off x="611560" y="548680"/>
            <a:ext cx="7546032" cy="57606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r>
              <a:rPr lang="zh-CN" altLang="en-US" sz="2400" dirty="0" smtClean="0">
                <a:latin typeface="微软雅黑" charset="0"/>
                <a:ea typeface="微软雅黑" charset="0"/>
              </a:rPr>
              <a:t>居民</a:t>
            </a:r>
            <a:r>
              <a:rPr lang="zh-CN" altLang="en-US" sz="2400" dirty="0">
                <a:latin typeface="微软雅黑" charset="0"/>
                <a:ea typeface="微软雅黑" charset="0"/>
              </a:rPr>
              <a:t>在签约后，将享受</a:t>
            </a:r>
            <a:r>
              <a:rPr lang="zh-CN" altLang="en-US" sz="2400" dirty="0" smtClean="0">
                <a:latin typeface="微软雅黑" charset="0"/>
                <a:ea typeface="微软雅黑" charset="0"/>
              </a:rPr>
              <a:t>到如下服务：</a:t>
            </a:r>
            <a:endParaRPr lang="zh-CN" altLang="en-US" sz="2400" dirty="0">
              <a:latin typeface="微软雅黑" charset="0"/>
              <a:ea typeface="微软雅黑"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332656"/>
            <a:ext cx="8604448" cy="324036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solidFill>
                  <a:srgbClr val="FF0000"/>
                </a:solidFill>
                <a:latin typeface="微软雅黑" charset="0"/>
                <a:ea typeface="微软雅黑" charset="0"/>
              </a:rPr>
              <a:t>签和不签不一样</a:t>
            </a:r>
            <a:r>
              <a:rPr lang="zh-CN" altLang="en-US" sz="2400" dirty="0" smtClean="0">
                <a:latin typeface="微软雅黑" charset="0"/>
                <a:ea typeface="微软雅黑" charset="0"/>
              </a:rPr>
              <a:t>：</a:t>
            </a:r>
            <a:r>
              <a:rPr lang="zh-CN" altLang="en-US" sz="2400" dirty="0" smtClean="0">
                <a:solidFill>
                  <a:srgbClr val="FF0000"/>
                </a:solidFill>
                <a:latin typeface="微软雅黑" charset="0"/>
                <a:ea typeface="微软雅黑" charset="0"/>
              </a:rPr>
              <a:t>就医</a:t>
            </a:r>
            <a:r>
              <a:rPr lang="zh-CN" altLang="en-US" sz="2400" dirty="0">
                <a:solidFill>
                  <a:srgbClr val="FF0000"/>
                </a:solidFill>
                <a:latin typeface="微软雅黑" charset="0"/>
                <a:ea typeface="微软雅黑" charset="0"/>
              </a:rPr>
              <a:t>、转诊、用药、医保</a:t>
            </a:r>
            <a:r>
              <a:rPr lang="zh-CN" altLang="en-US" sz="2400" dirty="0">
                <a:latin typeface="微软雅黑" charset="0"/>
                <a:ea typeface="微软雅黑" charset="0"/>
              </a:rPr>
              <a:t>等</a:t>
            </a:r>
            <a:r>
              <a:rPr lang="zh-CN" altLang="en-US" sz="2400" dirty="0" smtClean="0">
                <a:latin typeface="微软雅黑" charset="0"/>
                <a:ea typeface="微软雅黑" charset="0"/>
              </a:rPr>
              <a:t>方面实行</a:t>
            </a:r>
            <a:r>
              <a:rPr lang="zh-CN" altLang="en-US" sz="2400" dirty="0">
                <a:latin typeface="微软雅黑" charset="0"/>
                <a:ea typeface="微软雅黑" charset="0"/>
              </a:rPr>
              <a:t>差异化的政策，增强签约服务的吸引力</a:t>
            </a:r>
            <a:r>
              <a:rPr lang="zh-CN" altLang="en-US" sz="2400" dirty="0" smtClean="0">
                <a:latin typeface="微软雅黑" charset="0"/>
                <a:ea typeface="微软雅黑" charset="0"/>
              </a:rPr>
              <a:t>和有效</a:t>
            </a:r>
            <a:r>
              <a:rPr lang="zh-CN" altLang="en-US" sz="2400" dirty="0">
                <a:latin typeface="微软雅黑" charset="0"/>
                <a:ea typeface="微软雅黑" charset="0"/>
              </a:rPr>
              <a:t>利用</a:t>
            </a:r>
            <a:r>
              <a:rPr lang="zh-CN" altLang="en-US" sz="2400" dirty="0" smtClean="0">
                <a:latin typeface="微软雅黑" charset="0"/>
                <a:ea typeface="微软雅黑" charset="0"/>
              </a:rPr>
              <a:t>。</a:t>
            </a:r>
            <a:endParaRPr lang="en-US" altLang="zh-CN" sz="2400" dirty="0" smtClean="0">
              <a:latin typeface="微软雅黑" charset="0"/>
              <a:ea typeface="微软雅黑" charset="0"/>
            </a:endParaRPr>
          </a:p>
          <a:p>
            <a:pPr>
              <a:lnSpc>
                <a:spcPct val="150000"/>
              </a:lnSpc>
            </a:pPr>
            <a:r>
              <a:rPr lang="zh-CN" altLang="en-US" sz="2400" dirty="0" smtClean="0">
                <a:latin typeface="微软雅黑" charset="0"/>
                <a:ea typeface="微软雅黑" charset="0"/>
              </a:rPr>
              <a:t>       一</a:t>
            </a:r>
            <a:r>
              <a:rPr lang="zh-CN" altLang="en-US" sz="2400" dirty="0">
                <a:latin typeface="微软雅黑" charset="0"/>
                <a:ea typeface="微软雅黑" charset="0"/>
              </a:rPr>
              <a:t>是</a:t>
            </a:r>
            <a:r>
              <a:rPr lang="zh-CN" altLang="en-US" sz="2400" dirty="0">
                <a:solidFill>
                  <a:srgbClr val="FF0000"/>
                </a:solidFill>
                <a:latin typeface="微软雅黑" charset="0"/>
                <a:ea typeface="微软雅黑" charset="0"/>
              </a:rPr>
              <a:t>就医方面</a:t>
            </a:r>
            <a:r>
              <a:rPr lang="zh-CN" altLang="en-US" sz="2400" dirty="0">
                <a:latin typeface="微软雅黑" charset="0"/>
                <a:ea typeface="微软雅黑" charset="0"/>
              </a:rPr>
              <a:t>，家庭医生团队将主动完善服务模式，按照协议为签约居民提供</a:t>
            </a:r>
            <a:r>
              <a:rPr lang="zh-CN" altLang="en-US" sz="2400" dirty="0">
                <a:solidFill>
                  <a:srgbClr val="FF0000"/>
                </a:solidFill>
                <a:latin typeface="微软雅黑" charset="0"/>
                <a:ea typeface="微软雅黑" charset="0"/>
              </a:rPr>
              <a:t>全程服务、上门服务、错时服务、预约服务等多种形式的服务</a:t>
            </a:r>
            <a:r>
              <a:rPr lang="zh-CN" altLang="en-US" sz="2400" dirty="0">
                <a:latin typeface="微软雅黑" charset="0"/>
                <a:ea typeface="微软雅黑" charset="0"/>
              </a:rPr>
              <a:t>。</a:t>
            </a: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9532" y="3717032"/>
            <a:ext cx="3780420" cy="25202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图片 3"/>
          <p:cNvPicPr>
            <a:picLocks noChangeAspect="1"/>
          </p:cNvPicPr>
          <p:nvPr/>
        </p:nvPicPr>
        <p:blipFill rotWithShape="1">
          <a:blip r:embed="rId3">
            <a:extLst>
              <a:ext uri="{28A0092B-C50C-407E-A947-70E740481C1C}">
                <a14:useLocalDpi xmlns="" xmlns:a14="http://schemas.microsoft.com/office/drawing/2010/main" val="0"/>
              </a:ext>
            </a:extLst>
          </a:blip>
          <a:srcRect b="12210"/>
          <a:stretch>
            <a:fillRect/>
          </a:stretch>
        </p:blipFill>
        <p:spPr>
          <a:xfrm>
            <a:off x="4468452" y="3703190"/>
            <a:ext cx="4352020" cy="25341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332656"/>
            <a:ext cx="8604448" cy="216024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二</a:t>
            </a:r>
            <a:r>
              <a:rPr lang="zh-CN" altLang="en-US" sz="2400" dirty="0">
                <a:latin typeface="微软雅黑" charset="0"/>
                <a:ea typeface="微软雅黑" charset="0"/>
              </a:rPr>
              <a:t>是</a:t>
            </a:r>
            <a:r>
              <a:rPr lang="zh-CN" altLang="en-US" sz="2400" dirty="0">
                <a:solidFill>
                  <a:srgbClr val="FF0000"/>
                </a:solidFill>
                <a:latin typeface="微软雅黑" charset="0"/>
                <a:ea typeface="微软雅黑" charset="0"/>
              </a:rPr>
              <a:t>转诊方面</a:t>
            </a:r>
            <a:r>
              <a:rPr lang="zh-CN" altLang="en-US" sz="2400" dirty="0">
                <a:latin typeface="微软雅黑" charset="0"/>
                <a:ea typeface="微软雅黑" charset="0"/>
              </a:rPr>
              <a:t>，家庭医生团队将拥有一定比例的</a:t>
            </a:r>
            <a:r>
              <a:rPr lang="zh-CN" altLang="en-US" sz="2400" dirty="0">
                <a:solidFill>
                  <a:srgbClr val="FF0000"/>
                </a:solidFill>
                <a:latin typeface="微软雅黑" charset="0"/>
                <a:ea typeface="微软雅黑" charset="0"/>
              </a:rPr>
              <a:t>医院专家号、预约挂号、预留床位</a:t>
            </a:r>
            <a:r>
              <a:rPr lang="zh-CN" altLang="en-US" sz="2400" dirty="0">
                <a:latin typeface="微软雅黑" charset="0"/>
                <a:ea typeface="微软雅黑" charset="0"/>
              </a:rPr>
              <a:t>等资源，方便签约居民优先就诊和住院。二级以上医院的</a:t>
            </a:r>
            <a:r>
              <a:rPr lang="zh-CN" altLang="en-US" sz="2400" dirty="0">
                <a:solidFill>
                  <a:srgbClr val="FF0000"/>
                </a:solidFill>
                <a:latin typeface="微软雅黑" charset="0"/>
                <a:ea typeface="微软雅黑" charset="0"/>
              </a:rPr>
              <a:t>全科医学科或指定科室</a:t>
            </a:r>
            <a:r>
              <a:rPr lang="zh-CN" altLang="en-US" sz="2400" dirty="0">
                <a:latin typeface="微软雅黑" charset="0"/>
                <a:ea typeface="微软雅黑" charset="0"/>
              </a:rPr>
              <a:t>会对接家庭医生转诊服务，为转诊患者建立绿色转诊通道。</a:t>
            </a:r>
          </a:p>
        </p:txBody>
      </p:sp>
      <p:pic>
        <p:nvPicPr>
          <p:cNvPr id="2" name="图片 1"/>
          <p:cNvPicPr>
            <a:picLocks noChangeAspect="1"/>
          </p:cNvPicPr>
          <p:nvPr/>
        </p:nvPicPr>
        <p:blipFill>
          <a:blip r:embed="rId2"/>
          <a:srcRect b="11177"/>
          <a:stretch>
            <a:fillRect/>
          </a:stretch>
        </p:blipFill>
        <p:spPr>
          <a:xfrm>
            <a:off x="1403350" y="2564765"/>
            <a:ext cx="6658610" cy="40925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332656"/>
            <a:ext cx="8604448" cy="180020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三</a:t>
            </a:r>
            <a:r>
              <a:rPr lang="zh-CN" altLang="en-US" sz="2400" dirty="0">
                <a:latin typeface="微软雅黑" charset="0"/>
                <a:ea typeface="微软雅黑" charset="0"/>
              </a:rPr>
              <a:t>是</a:t>
            </a:r>
            <a:r>
              <a:rPr lang="zh-CN" altLang="en-US" sz="2400" dirty="0">
                <a:solidFill>
                  <a:srgbClr val="FF0000"/>
                </a:solidFill>
                <a:latin typeface="微软雅黑" charset="0"/>
                <a:ea typeface="微软雅黑" charset="0"/>
              </a:rPr>
              <a:t>用药方面</a:t>
            </a:r>
            <a:r>
              <a:rPr lang="zh-CN" altLang="en-US" sz="2400" dirty="0">
                <a:latin typeface="微软雅黑" charset="0"/>
                <a:ea typeface="微软雅黑" charset="0"/>
              </a:rPr>
              <a:t>，对于签约的慢性病患者，家庭医生可以酌情</a:t>
            </a:r>
            <a:r>
              <a:rPr lang="zh-CN" altLang="en-US" sz="2400" dirty="0">
                <a:solidFill>
                  <a:srgbClr val="FF0000"/>
                </a:solidFill>
                <a:latin typeface="微软雅黑" charset="0"/>
                <a:ea typeface="微软雅黑" charset="0"/>
              </a:rPr>
              <a:t>延长单次配药量</a:t>
            </a:r>
            <a:r>
              <a:rPr lang="zh-CN" altLang="en-US" sz="2400" dirty="0">
                <a:latin typeface="微软雅黑" charset="0"/>
                <a:ea typeface="微软雅黑" charset="0"/>
              </a:rPr>
              <a:t>，减少病人往返开药的频次。对于下转病人，</a:t>
            </a:r>
            <a:r>
              <a:rPr lang="zh-CN" altLang="en-US" sz="2400" dirty="0">
                <a:solidFill>
                  <a:srgbClr val="FF0000"/>
                </a:solidFill>
                <a:latin typeface="微软雅黑" charset="0"/>
                <a:ea typeface="微软雅黑" charset="0"/>
              </a:rPr>
              <a:t>可根据病情和上级医疗机构医嘱按规定开具药物</a:t>
            </a:r>
            <a:r>
              <a:rPr lang="zh-CN" altLang="en-US" sz="2400" dirty="0">
                <a:latin typeface="微软雅黑" charset="0"/>
                <a:ea typeface="微软雅黑" charset="0"/>
              </a:rPr>
              <a:t>。</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1520" y="2564904"/>
            <a:ext cx="4138889" cy="27523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图片 2"/>
          <p:cNvPicPr>
            <a:picLocks noChangeAspect="1"/>
          </p:cNvPicPr>
          <p:nvPr/>
        </p:nvPicPr>
        <p:blipFill>
          <a:blip r:embed="rId3"/>
          <a:stretch>
            <a:fillRect/>
          </a:stretch>
        </p:blipFill>
        <p:spPr>
          <a:xfrm>
            <a:off x="4690174" y="2564904"/>
            <a:ext cx="4130298" cy="275337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39998" y="332656"/>
            <a:ext cx="7578948" cy="4342928"/>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3" name="内容占位符 2"/>
          <p:cNvSpPr>
            <a:spLocks noGrp="1"/>
          </p:cNvSpPr>
          <p:nvPr>
            <p:ph idx="1"/>
          </p:nvPr>
        </p:nvSpPr>
        <p:spPr>
          <a:xfrm>
            <a:off x="510480" y="4725144"/>
            <a:ext cx="8382000" cy="1777752"/>
          </a:xfrm>
        </p:spPr>
        <p:txBody>
          <a:bodyPr/>
          <a:lstStyle/>
          <a:p>
            <a:pPr marL="0" indent="0">
              <a:lnSpc>
                <a:spcPct val="150000"/>
              </a:lnSpc>
              <a:buNone/>
            </a:pPr>
            <a:r>
              <a:rPr lang="en-US" altLang="zh-CN" sz="1800" dirty="0" smtClean="0">
                <a:latin typeface="微软雅黑" pitchFamily="34" charset="-122"/>
                <a:ea typeface="微软雅黑" pitchFamily="34" charset="-122"/>
              </a:rPr>
              <a:t>        2016</a:t>
            </a:r>
            <a:r>
              <a:rPr lang="zh-CN" altLang="en-US" sz="1800" dirty="0" smtClean="0">
                <a:latin typeface="微软雅黑" pitchFamily="34" charset="-122"/>
                <a:ea typeface="微软雅黑" pitchFamily="34" charset="-122"/>
              </a:rPr>
              <a:t>年</a:t>
            </a:r>
            <a:r>
              <a:rPr lang="en-US" altLang="zh-CN" sz="1800" dirty="0" smtClean="0">
                <a:latin typeface="微软雅黑" pitchFamily="34" charset="-122"/>
                <a:ea typeface="微软雅黑" pitchFamily="34" charset="-122"/>
              </a:rPr>
              <a:t>6</a:t>
            </a:r>
            <a:r>
              <a:rPr lang="zh-CN" altLang="en-US" sz="1800" dirty="0" smtClean="0">
                <a:latin typeface="微软雅黑" pitchFamily="34" charset="-122"/>
                <a:ea typeface="微软雅黑" pitchFamily="34" charset="-122"/>
              </a:rPr>
              <a:t>月，由</a:t>
            </a:r>
            <a:r>
              <a:rPr lang="zh-CN" altLang="en-US" sz="1800" dirty="0" smtClean="0">
                <a:solidFill>
                  <a:srgbClr val="FF0000"/>
                </a:solidFill>
                <a:latin typeface="微软雅黑" pitchFamily="34" charset="-122"/>
                <a:ea typeface="微软雅黑" pitchFamily="34" charset="-122"/>
              </a:rPr>
              <a:t>国务院</a:t>
            </a:r>
            <a:r>
              <a:rPr lang="zh-CN" altLang="en-US" sz="1800" dirty="0">
                <a:solidFill>
                  <a:srgbClr val="FF0000"/>
                </a:solidFill>
                <a:latin typeface="微软雅黑" pitchFamily="34" charset="-122"/>
                <a:ea typeface="微软雅黑" pitchFamily="34" charset="-122"/>
              </a:rPr>
              <a:t>医改办、国家卫生计生委、国家发展改革委、民政部、财政部、人力资源社会保障部和国家中医药</a:t>
            </a:r>
            <a:r>
              <a:rPr lang="zh-CN" altLang="en-US" sz="1800" dirty="0" smtClean="0">
                <a:solidFill>
                  <a:srgbClr val="FF0000"/>
                </a:solidFill>
                <a:latin typeface="微软雅黑" pitchFamily="34" charset="-122"/>
                <a:ea typeface="微软雅黑" pitchFamily="34" charset="-122"/>
              </a:rPr>
              <a:t>管理局</a:t>
            </a:r>
            <a:r>
              <a:rPr lang="zh-CN" altLang="en-US" sz="1800" dirty="0" smtClean="0">
                <a:latin typeface="微软雅黑" pitchFamily="34" charset="-122"/>
                <a:ea typeface="微软雅黑" pitchFamily="34" charset="-122"/>
              </a:rPr>
              <a:t>联合印发</a:t>
            </a:r>
            <a:r>
              <a:rPr lang="en-US" altLang="zh-CN" sz="1800" dirty="0" smtClean="0">
                <a:solidFill>
                  <a:srgbClr val="FF0000"/>
                </a:solidFill>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关于推进家庭医生签约服务的指导意见</a:t>
            </a:r>
            <a:r>
              <a:rPr lang="en-US" altLang="zh-CN" sz="1800" dirty="0" smtClean="0">
                <a:solidFill>
                  <a:srgbClr val="FF0000"/>
                </a:solidFill>
                <a:latin typeface="微软雅黑" pitchFamily="34" charset="-122"/>
                <a:ea typeface="微软雅黑" pitchFamily="34" charset="-122"/>
              </a:rPr>
              <a:t>》</a:t>
            </a:r>
            <a:r>
              <a:rPr lang="zh-CN" altLang="en-US" sz="1800" dirty="0">
                <a:solidFill>
                  <a:srgbClr val="FF0000"/>
                </a:solidFill>
                <a:latin typeface="微软雅黑" pitchFamily="34" charset="-122"/>
                <a:ea typeface="微软雅黑" pitchFamily="34" charset="-122"/>
              </a:rPr>
              <a:t>（国医改办</a:t>
            </a:r>
            <a:r>
              <a:rPr lang="zh-CN" altLang="en-US" sz="1800" dirty="0" smtClean="0">
                <a:solidFill>
                  <a:srgbClr val="FF0000"/>
                </a:solidFill>
                <a:latin typeface="微软雅黑" pitchFamily="34" charset="-122"/>
                <a:ea typeface="微软雅黑" pitchFamily="34" charset="-122"/>
              </a:rPr>
              <a:t>发</a:t>
            </a:r>
            <a:r>
              <a:rPr lang="en-US" altLang="zh-CN" sz="1800" dirty="0">
                <a:solidFill>
                  <a:srgbClr val="FF0000"/>
                </a:solidFill>
                <a:latin typeface="微软雅黑" pitchFamily="34" charset="-122"/>
                <a:ea typeface="微软雅黑" pitchFamily="34" charset="-122"/>
              </a:rPr>
              <a:t>〔</a:t>
            </a:r>
            <a:r>
              <a:rPr lang="en-US" altLang="zh-CN" sz="1800" dirty="0" smtClean="0">
                <a:solidFill>
                  <a:srgbClr val="FF0000"/>
                </a:solidFill>
                <a:latin typeface="微软雅黑" pitchFamily="34" charset="-122"/>
                <a:ea typeface="微软雅黑" pitchFamily="34" charset="-122"/>
              </a:rPr>
              <a:t>2016〕</a:t>
            </a:r>
            <a:r>
              <a:rPr lang="zh-CN" altLang="en-US" sz="1800" dirty="0" smtClean="0">
                <a:solidFill>
                  <a:srgbClr val="FF0000"/>
                </a:solidFill>
                <a:latin typeface="微软雅黑" pitchFamily="34" charset="-122"/>
                <a:ea typeface="微软雅黑" pitchFamily="34" charset="-122"/>
              </a:rPr>
              <a:t>１</a:t>
            </a:r>
            <a:r>
              <a:rPr lang="zh-CN" altLang="en-US" sz="1800" dirty="0">
                <a:solidFill>
                  <a:srgbClr val="FF0000"/>
                </a:solidFill>
                <a:latin typeface="微软雅黑" pitchFamily="34" charset="-122"/>
                <a:ea typeface="微软雅黑" pitchFamily="34" charset="-122"/>
              </a:rPr>
              <a:t>号）</a:t>
            </a:r>
            <a:r>
              <a:rPr lang="zh-CN" altLang="en-US" sz="1800" dirty="0" smtClean="0">
                <a:latin typeface="微软雅黑" pitchFamily="34" charset="-122"/>
                <a:ea typeface="微软雅黑" pitchFamily="34" charset="-122"/>
              </a:rPr>
              <a:t>。该文件已</a:t>
            </a:r>
            <a:r>
              <a:rPr lang="zh-CN" altLang="en-US" sz="1800" dirty="0">
                <a:latin typeface="微软雅黑" pitchFamily="34" charset="-122"/>
                <a:ea typeface="微软雅黑" pitchFamily="34" charset="-122"/>
              </a:rPr>
              <a:t>通过</a:t>
            </a:r>
            <a:r>
              <a:rPr lang="zh-CN" altLang="en-US" sz="1800" dirty="0">
                <a:solidFill>
                  <a:srgbClr val="FF0000"/>
                </a:solidFill>
                <a:latin typeface="微软雅黑" pitchFamily="34" charset="-122"/>
                <a:ea typeface="微软雅黑" pitchFamily="34" charset="-122"/>
              </a:rPr>
              <a:t>中央全面深化改革领导</a:t>
            </a:r>
            <a:r>
              <a:rPr lang="zh-CN" altLang="en-US" sz="1800" dirty="0" smtClean="0">
                <a:solidFill>
                  <a:srgbClr val="FF0000"/>
                </a:solidFill>
                <a:latin typeface="微软雅黑" pitchFamily="34" charset="-122"/>
                <a:ea typeface="微软雅黑" pitchFamily="34" charset="-122"/>
              </a:rPr>
              <a:t>小组第二十三次会议</a:t>
            </a:r>
            <a:r>
              <a:rPr lang="zh-CN" altLang="en-US" sz="1800" dirty="0" smtClean="0">
                <a:latin typeface="微软雅黑" pitchFamily="34" charset="-122"/>
                <a:ea typeface="微软雅黑" pitchFamily="34" charset="-122"/>
              </a:rPr>
              <a:t>审议，经国务院同意，正式印发各地贯彻执行。</a:t>
            </a:r>
            <a:endParaRPr lang="zh-CN" altLang="en-US" sz="1800" dirty="0">
              <a:latin typeface="微软雅黑" pitchFamily="34" charset="-122"/>
              <a:ea typeface="微软雅黑" pitchFamily="34" charset="-122"/>
            </a:endParaRPr>
          </a:p>
        </p:txBody>
      </p:sp>
    </p:spTree>
    <p:extLst>
      <p:ext uri="{BB962C8B-B14F-4D97-AF65-F5344CB8AC3E}">
        <p14:creationId xmlns="" xmlns:p14="http://schemas.microsoft.com/office/powerpoint/2010/main" val="31025188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332656"/>
            <a:ext cx="8604448" cy="219283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四</a:t>
            </a:r>
            <a:r>
              <a:rPr lang="zh-CN" altLang="en-US" sz="2400" dirty="0">
                <a:latin typeface="微软雅黑" charset="0"/>
                <a:ea typeface="微软雅黑" charset="0"/>
              </a:rPr>
              <a:t>是</a:t>
            </a:r>
            <a:r>
              <a:rPr lang="zh-CN" altLang="en-US" sz="2400" dirty="0">
                <a:solidFill>
                  <a:srgbClr val="FF0000"/>
                </a:solidFill>
                <a:latin typeface="微软雅黑" charset="0"/>
                <a:ea typeface="微软雅黑" charset="0"/>
              </a:rPr>
              <a:t>医保方面</a:t>
            </a:r>
            <a:r>
              <a:rPr lang="zh-CN" altLang="en-US" sz="2400" dirty="0">
                <a:latin typeface="微软雅黑" charset="0"/>
                <a:ea typeface="微软雅黑" charset="0"/>
              </a:rPr>
              <a:t>，会对签约居民实行</a:t>
            </a:r>
            <a:r>
              <a:rPr lang="zh-CN" altLang="en-US" sz="2400" dirty="0">
                <a:solidFill>
                  <a:srgbClr val="FF0000"/>
                </a:solidFill>
                <a:latin typeface="微软雅黑" charset="0"/>
                <a:ea typeface="微软雅黑" charset="0"/>
              </a:rPr>
              <a:t>差异化的医保支付政策</a:t>
            </a:r>
            <a:r>
              <a:rPr lang="zh-CN" altLang="en-US" sz="2400" dirty="0">
                <a:latin typeface="微软雅黑" charset="0"/>
                <a:ea typeface="微软雅黑" charset="0"/>
              </a:rPr>
              <a:t>，例如符合规定的转诊住院患者</a:t>
            </a:r>
            <a:r>
              <a:rPr lang="zh-CN" altLang="en-US" sz="2400" dirty="0">
                <a:solidFill>
                  <a:srgbClr val="FF0000"/>
                </a:solidFill>
                <a:latin typeface="微软雅黑" charset="0"/>
                <a:ea typeface="微软雅黑" charset="0"/>
              </a:rPr>
              <a:t>可以连续计算起付线</a:t>
            </a:r>
            <a:r>
              <a:rPr lang="zh-CN" altLang="en-US" sz="2400" dirty="0">
                <a:latin typeface="微软雅黑" charset="0"/>
                <a:ea typeface="微软雅黑" charset="0"/>
              </a:rPr>
              <a:t>等，签约居民</a:t>
            </a:r>
            <a:r>
              <a:rPr lang="zh-CN" altLang="en-US" sz="2400" dirty="0">
                <a:solidFill>
                  <a:srgbClr val="FF0000"/>
                </a:solidFill>
                <a:latin typeface="微软雅黑" charset="0"/>
                <a:ea typeface="微软雅黑" charset="0"/>
              </a:rPr>
              <a:t>在基层就诊会得到更高比例的医保报销</a:t>
            </a:r>
            <a:r>
              <a:rPr lang="zh-CN" altLang="en-US" sz="2400" dirty="0">
                <a:latin typeface="微软雅黑" charset="0"/>
                <a:ea typeface="微软雅黑" charset="0"/>
              </a:rPr>
              <a:t>，从而增强居民利用签约服务的意愿。</a:t>
            </a:r>
          </a:p>
        </p:txBody>
      </p:sp>
      <p:pic>
        <p:nvPicPr>
          <p:cNvPr id="2" name="图片 1"/>
          <p:cNvPicPr>
            <a:picLocks noChangeAspect="1"/>
          </p:cNvPicPr>
          <p:nvPr/>
        </p:nvPicPr>
        <p:blipFill>
          <a:blip r:embed="rId2"/>
          <a:stretch>
            <a:fillRect/>
          </a:stretch>
        </p:blipFill>
        <p:spPr>
          <a:xfrm>
            <a:off x="1961456" y="2525486"/>
            <a:ext cx="5328592" cy="364414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19" name="组合 18"/>
          <p:cNvGrpSpPr/>
          <p:nvPr/>
        </p:nvGrpSpPr>
        <p:grpSpPr>
          <a:xfrm>
            <a:off x="129538" y="2221834"/>
            <a:ext cx="1660528" cy="3021673"/>
            <a:chOff x="35496" y="2711583"/>
            <a:chExt cx="1660528" cy="3021673"/>
          </a:xfrm>
        </p:grpSpPr>
        <p:sp>
          <p:nvSpPr>
            <p:cNvPr id="20" name="任意多边形 19"/>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21" name="六边形 20"/>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2" name="六边形 21"/>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9" name="六边形 38"/>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40" name="组合 39"/>
          <p:cNvGrpSpPr/>
          <p:nvPr/>
        </p:nvGrpSpPr>
        <p:grpSpPr>
          <a:xfrm>
            <a:off x="1547355" y="3083267"/>
            <a:ext cx="1660528" cy="3010029"/>
            <a:chOff x="1471312" y="3515315"/>
            <a:chExt cx="1660528" cy="3010029"/>
          </a:xfrm>
        </p:grpSpPr>
        <p:sp>
          <p:nvSpPr>
            <p:cNvPr id="41" name="任意多边形 40"/>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42" name="六边形 41"/>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43" name="六边形 42"/>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4" name="六边形 43"/>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45" name="组合 44"/>
          <p:cNvGrpSpPr/>
          <p:nvPr/>
        </p:nvGrpSpPr>
        <p:grpSpPr>
          <a:xfrm>
            <a:off x="2987478" y="2276872"/>
            <a:ext cx="1678564" cy="3018136"/>
            <a:chOff x="2893436" y="1130944"/>
            <a:chExt cx="1678564" cy="3018136"/>
          </a:xfrm>
        </p:grpSpPr>
        <p:sp>
          <p:nvSpPr>
            <p:cNvPr id="46" name="任意多边形 45"/>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47" name="六边形 46"/>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48" name="六边形 47"/>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49" name="六边形 48"/>
            <p:cNvSpPr/>
            <p:nvPr/>
          </p:nvSpPr>
          <p:spPr>
            <a:xfrm>
              <a:off x="2940100" y="176244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50" name="组合 49"/>
          <p:cNvGrpSpPr/>
          <p:nvPr/>
        </p:nvGrpSpPr>
        <p:grpSpPr>
          <a:xfrm>
            <a:off x="4378010" y="1484784"/>
            <a:ext cx="1698086" cy="3014549"/>
            <a:chOff x="4283968" y="331761"/>
            <a:chExt cx="1698086" cy="3014549"/>
          </a:xfrm>
        </p:grpSpPr>
        <p:sp>
          <p:nvSpPr>
            <p:cNvPr id="51" name="任意多边形 50"/>
            <p:cNvSpPr/>
            <p:nvPr/>
          </p:nvSpPr>
          <p:spPr>
            <a:xfrm>
              <a:off x="4321526" y="192045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2408862"/>
                <a:satOff val="32788"/>
                <a:lumOff val="-16569"/>
                <a:alphaOff val="0"/>
              </a:schemeClr>
            </a:lnRef>
            <a:fillRef idx="3">
              <a:schemeClr val="accent5">
                <a:hueOff val="-2408862"/>
                <a:satOff val="32788"/>
                <a:lumOff val="-16569"/>
                <a:alphaOff val="0"/>
              </a:schemeClr>
            </a:fillRef>
            <a:effectRef idx="2">
              <a:schemeClr val="accent5">
                <a:hueOff val="-2408862"/>
                <a:satOff val="32788"/>
                <a:lumOff val="-16569"/>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健全签约服务收付费机制</a:t>
              </a:r>
              <a:endParaRPr lang="zh-CN" altLang="en-US" sz="2000" b="1" kern="1200" dirty="0">
                <a:latin typeface="微软雅黑" panose="020B0503020204020204" pitchFamily="34" charset="-122"/>
                <a:ea typeface="微软雅黑" panose="020B0503020204020204" pitchFamily="34" charset="-122"/>
              </a:endParaRPr>
            </a:p>
          </p:txBody>
        </p:sp>
        <p:sp>
          <p:nvSpPr>
            <p:cNvPr id="52" name="六边形 51"/>
            <p:cNvSpPr/>
            <p:nvPr/>
          </p:nvSpPr>
          <p:spPr>
            <a:xfrm>
              <a:off x="5397139" y="1954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223565"/>
                <a:satOff val="30265"/>
                <a:lumOff val="-1529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3" name="六边形 52"/>
            <p:cNvSpPr/>
            <p:nvPr/>
          </p:nvSpPr>
          <p:spPr>
            <a:xfrm>
              <a:off x="4283968" y="331761"/>
              <a:ext cx="1660528" cy="1425853"/>
            </a:xfrm>
            <a:prstGeom prst="hexagon">
              <a:avLst>
                <a:gd name="adj" fmla="val 25000"/>
                <a:gd name="vf" fmla="val 115470"/>
              </a:avLst>
            </a:prstGeom>
            <a:blipFill>
              <a:blip r:embed="rId6">
                <a:extLst>
                  <a:ext uri="{28A0092B-C50C-407E-A947-70E740481C1C}">
                    <a14:useLocalDpi xmlns="" xmlns:a14="http://schemas.microsoft.com/office/drawing/2010/main" val="0"/>
                  </a:ext>
                </a:extLst>
              </a:blip>
              <a:srcRect/>
              <a:stretch>
                <a:fillRect l="-14000" r="-14000"/>
              </a:stretch>
            </a:blipFill>
            <a:scene3d>
              <a:camera prst="orthographicFront"/>
              <a:lightRig rig="flat" dir="t"/>
            </a:scene3d>
            <a:sp3d extrusionH="12700" prstMaterial="plastic">
              <a:bevelT w="50800" h="50800"/>
            </a:sp3d>
          </p:spPr>
          <p:style>
            <a:lnRef idx="1">
              <a:schemeClr val="accent5">
                <a:hueOff val="-2408862"/>
                <a:satOff val="32788"/>
                <a:lumOff val="-1656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4" name="六边形 53"/>
            <p:cNvSpPr/>
            <p:nvPr/>
          </p:nvSpPr>
          <p:spPr>
            <a:xfrm>
              <a:off x="5386413" y="154969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594159"/>
                <a:satOff val="35310"/>
                <a:lumOff val="-1784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26751158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95536" y="548680"/>
            <a:ext cx="8496944" cy="309634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家庭</a:t>
            </a:r>
            <a:r>
              <a:rPr lang="zh-CN" altLang="en-US" sz="2400" dirty="0">
                <a:latin typeface="微软雅黑" charset="0"/>
                <a:ea typeface="微软雅黑" charset="0"/>
              </a:rPr>
              <a:t>医生团队为居民提供约定的签约服务，根据签约服务人数按年收取签约服务费，由</a:t>
            </a:r>
            <a:r>
              <a:rPr lang="zh-CN" altLang="en-US" sz="2400" dirty="0">
                <a:solidFill>
                  <a:srgbClr val="FF0000"/>
                </a:solidFill>
                <a:latin typeface="微软雅黑" charset="0"/>
                <a:ea typeface="微软雅黑" charset="0"/>
              </a:rPr>
              <a:t>医保基金、基本公共卫生服务经费和签约居民付费</a:t>
            </a:r>
            <a:r>
              <a:rPr lang="zh-CN" altLang="en-US" sz="2400" dirty="0">
                <a:latin typeface="微软雅黑" charset="0"/>
                <a:ea typeface="微软雅黑" charset="0"/>
              </a:rPr>
              <a:t>等方式共同分担。具体标准和分担比例由各地卫生计生、人力资源社会保障、财政、价格等部门根据</a:t>
            </a:r>
            <a:r>
              <a:rPr lang="zh-CN" altLang="en-US" sz="2400" dirty="0">
                <a:solidFill>
                  <a:srgbClr val="FF0000"/>
                </a:solidFill>
                <a:latin typeface="微软雅黑" charset="0"/>
                <a:ea typeface="微软雅黑" charset="0"/>
              </a:rPr>
              <a:t>签约服务内容、签约居民结构以及基本医保基金和公共卫生经费承受能力等</a:t>
            </a:r>
            <a:r>
              <a:rPr lang="zh-CN" altLang="en-US" sz="2400" dirty="0">
                <a:latin typeface="微软雅黑" charset="0"/>
                <a:ea typeface="微软雅黑" charset="0"/>
              </a:rPr>
              <a:t>因素协商确定。</a:t>
            </a:r>
          </a:p>
        </p:txBody>
      </p:sp>
      <p:grpSp>
        <p:nvGrpSpPr>
          <p:cNvPr id="16" name="组合 15"/>
          <p:cNvGrpSpPr/>
          <p:nvPr/>
        </p:nvGrpSpPr>
        <p:grpSpPr>
          <a:xfrm>
            <a:off x="766726" y="3964993"/>
            <a:ext cx="2362200" cy="1979613"/>
            <a:chOff x="1614488" y="2814638"/>
            <a:chExt cx="2362200" cy="1979613"/>
          </a:xfrm>
        </p:grpSpPr>
        <p:grpSp>
          <p:nvGrpSpPr>
            <p:cNvPr id="17" name="Group 8"/>
            <p:cNvGrpSpPr/>
            <p:nvPr/>
          </p:nvGrpSpPr>
          <p:grpSpPr bwMode="auto">
            <a:xfrm>
              <a:off x="1614488" y="2814638"/>
              <a:ext cx="2362200" cy="1979613"/>
              <a:chOff x="1110" y="2656"/>
              <a:chExt cx="1549" cy="1351"/>
            </a:xfrm>
          </p:grpSpPr>
          <p:sp>
            <p:nvSpPr>
              <p:cNvPr id="19" name="AutoShape 9"/>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latin typeface="微软雅黑" charset="0"/>
                  <a:ea typeface="微软雅黑" charset="0"/>
                </a:endParaRPr>
              </a:p>
            </p:txBody>
          </p:sp>
          <p:sp>
            <p:nvSpPr>
              <p:cNvPr id="20" name="AutoShape 1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latin typeface="微软雅黑" charset="0"/>
                  <a:ea typeface="微软雅黑" charset="0"/>
                </a:endParaRPr>
              </a:p>
            </p:txBody>
          </p:sp>
          <p:sp>
            <p:nvSpPr>
              <p:cNvPr id="21" name="AutoShape 11"/>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ln>
            </p:spPr>
            <p:txBody>
              <a:bodyPr wrap="none" anchor="ctr"/>
              <a:lstStyle/>
              <a:p>
                <a:endParaRPr lang="zh-CN" altLang="en-US">
                  <a:latin typeface="微软雅黑" charset="0"/>
                  <a:ea typeface="微软雅黑" charset="0"/>
                </a:endParaRPr>
              </a:p>
            </p:txBody>
          </p:sp>
        </p:grpSp>
        <p:sp>
          <p:nvSpPr>
            <p:cNvPr id="18" name="Text Box 13"/>
            <p:cNvSpPr txBox="1">
              <a:spLocks noChangeArrowheads="1"/>
            </p:cNvSpPr>
            <p:nvPr/>
          </p:nvSpPr>
          <p:spPr bwMode="gray">
            <a:xfrm>
              <a:off x="2053361" y="3545172"/>
              <a:ext cx="1422185" cy="461665"/>
            </a:xfrm>
            <a:prstGeom prst="rect">
              <a:avLst/>
            </a:prstGeom>
            <a:noFill/>
            <a:ln w="9525" algn="ctr">
              <a:noFill/>
              <a:miter lim="800000"/>
            </a:ln>
          </p:spPr>
          <p:txBody>
            <a:bodyPr wrap="none">
              <a:spAutoFit/>
            </a:bodyPr>
            <a:lstStyle/>
            <a:p>
              <a:pPr algn="ctr" eaLnBrk="0" hangingPunct="0"/>
              <a:r>
                <a:rPr lang="zh-CN" altLang="en-US" sz="2400" b="1" dirty="0">
                  <a:solidFill>
                    <a:srgbClr val="FFFFFF"/>
                  </a:solidFill>
                  <a:latin typeface="微软雅黑" charset="0"/>
                  <a:ea typeface="微软雅黑" charset="0"/>
                </a:rPr>
                <a:t>医保基金</a:t>
              </a:r>
            </a:p>
          </p:txBody>
        </p:sp>
      </p:grpSp>
      <p:grpSp>
        <p:nvGrpSpPr>
          <p:cNvPr id="22" name="组合 21"/>
          <p:cNvGrpSpPr/>
          <p:nvPr/>
        </p:nvGrpSpPr>
        <p:grpSpPr>
          <a:xfrm>
            <a:off x="3419872" y="3969667"/>
            <a:ext cx="2362200" cy="1979613"/>
            <a:chOff x="5181600" y="2819400"/>
            <a:chExt cx="2362200" cy="1979613"/>
          </a:xfrm>
        </p:grpSpPr>
        <p:grpSp>
          <p:nvGrpSpPr>
            <p:cNvPr id="23" name="Group 14"/>
            <p:cNvGrpSpPr/>
            <p:nvPr/>
          </p:nvGrpSpPr>
          <p:grpSpPr bwMode="auto">
            <a:xfrm>
              <a:off x="5181600" y="2819400"/>
              <a:ext cx="2362200" cy="1979613"/>
              <a:chOff x="3174" y="2656"/>
              <a:chExt cx="1549" cy="1351"/>
            </a:xfrm>
          </p:grpSpPr>
          <p:sp>
            <p:nvSpPr>
              <p:cNvPr id="25"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latin typeface="微软雅黑" charset="0"/>
                  <a:ea typeface="微软雅黑" charset="0"/>
                </a:endParaRPr>
              </a:p>
            </p:txBody>
          </p:sp>
          <p:sp>
            <p:nvSpPr>
              <p:cNvPr id="26"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latin typeface="微软雅黑" charset="0"/>
                  <a:ea typeface="微软雅黑" charset="0"/>
                </a:endParaRPr>
              </a:p>
            </p:txBody>
          </p:sp>
          <p:sp>
            <p:nvSpPr>
              <p:cNvPr id="27"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ln>
            </p:spPr>
            <p:txBody>
              <a:bodyPr wrap="none" anchor="ctr"/>
              <a:lstStyle/>
              <a:p>
                <a:endParaRPr lang="zh-CN" altLang="en-US">
                  <a:latin typeface="微软雅黑" charset="0"/>
                  <a:ea typeface="微软雅黑" charset="0"/>
                </a:endParaRPr>
              </a:p>
            </p:txBody>
          </p:sp>
        </p:grpSp>
        <p:sp>
          <p:nvSpPr>
            <p:cNvPr id="24" name="Text Box 18"/>
            <p:cNvSpPr txBox="1">
              <a:spLocks noChangeArrowheads="1"/>
            </p:cNvSpPr>
            <p:nvPr/>
          </p:nvSpPr>
          <p:spPr bwMode="gray">
            <a:xfrm>
              <a:off x="5339507" y="3463960"/>
              <a:ext cx="2040943" cy="830997"/>
            </a:xfrm>
            <a:prstGeom prst="rect">
              <a:avLst/>
            </a:prstGeom>
            <a:noFill/>
            <a:ln w="9525" algn="ctr">
              <a:noFill/>
              <a:miter lim="800000"/>
            </a:ln>
          </p:spPr>
          <p:txBody>
            <a:bodyPr wrap="none">
              <a:spAutoFit/>
            </a:bodyPr>
            <a:lstStyle/>
            <a:p>
              <a:pPr algn="ctr" eaLnBrk="0" hangingPunct="0"/>
              <a:r>
                <a:rPr lang="zh-CN" altLang="en-US" sz="2400" b="1" dirty="0">
                  <a:solidFill>
                    <a:srgbClr val="FFFFFF"/>
                  </a:solidFill>
                  <a:latin typeface="微软雅黑" charset="0"/>
                  <a:ea typeface="微软雅黑" charset="0"/>
                </a:rPr>
                <a:t>基本</a:t>
              </a:r>
              <a:r>
                <a:rPr lang="zh-CN" altLang="en-US" sz="2400" b="1" dirty="0" smtClean="0">
                  <a:solidFill>
                    <a:srgbClr val="FFFFFF"/>
                  </a:solidFill>
                  <a:latin typeface="微软雅黑" charset="0"/>
                  <a:ea typeface="微软雅黑" charset="0"/>
                </a:rPr>
                <a:t>公共卫生</a:t>
              </a:r>
              <a:endParaRPr lang="en-US" altLang="zh-CN" sz="2400" b="1" dirty="0" smtClean="0">
                <a:solidFill>
                  <a:srgbClr val="FFFFFF"/>
                </a:solidFill>
                <a:latin typeface="微软雅黑" charset="0"/>
                <a:ea typeface="微软雅黑" charset="0"/>
              </a:endParaRPr>
            </a:p>
            <a:p>
              <a:pPr algn="ctr" eaLnBrk="0" hangingPunct="0"/>
              <a:r>
                <a:rPr lang="zh-CN" altLang="en-US" sz="2400" b="1" dirty="0" smtClean="0">
                  <a:solidFill>
                    <a:srgbClr val="FFFFFF"/>
                  </a:solidFill>
                  <a:latin typeface="微软雅黑" charset="0"/>
                  <a:ea typeface="微软雅黑" charset="0"/>
                </a:rPr>
                <a:t>服务</a:t>
              </a:r>
              <a:r>
                <a:rPr lang="zh-CN" altLang="en-US" sz="2400" b="1" dirty="0">
                  <a:solidFill>
                    <a:srgbClr val="FFFFFF"/>
                  </a:solidFill>
                  <a:latin typeface="微软雅黑" charset="0"/>
                  <a:ea typeface="微软雅黑" charset="0"/>
                </a:rPr>
                <a:t>经费</a:t>
              </a:r>
              <a:endParaRPr lang="en-US" altLang="zh-CN" sz="1400" dirty="0">
                <a:solidFill>
                  <a:srgbClr val="FFFFFF"/>
                </a:solidFill>
                <a:latin typeface="微软雅黑" charset="0"/>
                <a:ea typeface="微软雅黑" charset="0"/>
              </a:endParaRPr>
            </a:p>
          </p:txBody>
        </p:sp>
      </p:grpSp>
      <p:grpSp>
        <p:nvGrpSpPr>
          <p:cNvPr id="28" name="组合 27"/>
          <p:cNvGrpSpPr/>
          <p:nvPr/>
        </p:nvGrpSpPr>
        <p:grpSpPr>
          <a:xfrm>
            <a:off x="6098232" y="3969667"/>
            <a:ext cx="2362200" cy="1979613"/>
            <a:chOff x="3400425" y="3795713"/>
            <a:chExt cx="2362200" cy="1979613"/>
          </a:xfrm>
        </p:grpSpPr>
        <p:grpSp>
          <p:nvGrpSpPr>
            <p:cNvPr id="29" name="Group 19"/>
            <p:cNvGrpSpPr/>
            <p:nvPr/>
          </p:nvGrpSpPr>
          <p:grpSpPr bwMode="auto">
            <a:xfrm>
              <a:off x="3400425" y="3795713"/>
              <a:ext cx="2362200" cy="1979613"/>
              <a:chOff x="3174" y="2656"/>
              <a:chExt cx="1549" cy="1351"/>
            </a:xfrm>
          </p:grpSpPr>
          <p:sp>
            <p:nvSpPr>
              <p:cNvPr id="31" name="AutoShape 20"/>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latin typeface="微软雅黑" charset="0"/>
                  <a:ea typeface="微软雅黑" charset="0"/>
                </a:endParaRPr>
              </a:p>
            </p:txBody>
          </p:sp>
          <p:sp>
            <p:nvSpPr>
              <p:cNvPr id="32" name="AutoShape 2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latin typeface="微软雅黑" charset="0"/>
                  <a:ea typeface="微软雅黑" charset="0"/>
                </a:endParaRPr>
              </a:p>
            </p:txBody>
          </p:sp>
          <p:sp>
            <p:nvSpPr>
              <p:cNvPr id="33" name="AutoShape 2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ln>
            </p:spPr>
            <p:txBody>
              <a:bodyPr wrap="none" anchor="ctr"/>
              <a:lstStyle/>
              <a:p>
                <a:endParaRPr lang="zh-CN" altLang="en-US">
                  <a:latin typeface="微软雅黑" charset="0"/>
                  <a:ea typeface="微软雅黑" charset="0"/>
                </a:endParaRPr>
              </a:p>
            </p:txBody>
          </p:sp>
        </p:grpSp>
        <p:sp>
          <p:nvSpPr>
            <p:cNvPr id="30" name="Text Box 23"/>
            <p:cNvSpPr txBox="1">
              <a:spLocks noChangeArrowheads="1"/>
            </p:cNvSpPr>
            <p:nvPr/>
          </p:nvSpPr>
          <p:spPr bwMode="gray">
            <a:xfrm>
              <a:off x="3892658" y="4368265"/>
              <a:ext cx="1422184" cy="830997"/>
            </a:xfrm>
            <a:prstGeom prst="rect">
              <a:avLst/>
            </a:prstGeom>
            <a:noFill/>
            <a:ln w="9525" algn="ctr">
              <a:noFill/>
              <a:miter lim="800000"/>
            </a:ln>
          </p:spPr>
          <p:txBody>
            <a:bodyPr wrap="none">
              <a:spAutoFit/>
            </a:bodyPr>
            <a:lstStyle/>
            <a:p>
              <a:pPr algn="ctr" eaLnBrk="0" hangingPunct="0"/>
              <a:r>
                <a:rPr lang="zh-CN" altLang="en-US" sz="2400" b="1" dirty="0">
                  <a:solidFill>
                    <a:srgbClr val="FFFFFF"/>
                  </a:solidFill>
                  <a:latin typeface="微软雅黑" charset="0"/>
                  <a:ea typeface="微软雅黑" charset="0"/>
                </a:rPr>
                <a:t>签约</a:t>
              </a:r>
              <a:r>
                <a:rPr lang="zh-CN" altLang="en-US" sz="2400" b="1" dirty="0" smtClean="0">
                  <a:solidFill>
                    <a:srgbClr val="FFFFFF"/>
                  </a:solidFill>
                  <a:latin typeface="微软雅黑" charset="0"/>
                  <a:ea typeface="微软雅黑" charset="0"/>
                </a:rPr>
                <a:t>居民</a:t>
              </a:r>
              <a:endParaRPr lang="en-US" altLang="zh-CN" sz="2400" b="1" dirty="0" smtClean="0">
                <a:solidFill>
                  <a:srgbClr val="FFFFFF"/>
                </a:solidFill>
                <a:latin typeface="微软雅黑" charset="0"/>
                <a:ea typeface="微软雅黑" charset="0"/>
              </a:endParaRPr>
            </a:p>
            <a:p>
              <a:pPr algn="ctr" eaLnBrk="0" hangingPunct="0"/>
              <a:r>
                <a:rPr lang="zh-CN" altLang="en-US" sz="2400" b="1" dirty="0" smtClean="0">
                  <a:solidFill>
                    <a:srgbClr val="FFFFFF"/>
                  </a:solidFill>
                  <a:latin typeface="微软雅黑" charset="0"/>
                  <a:ea typeface="微软雅黑" charset="0"/>
                </a:rPr>
                <a:t>付</a:t>
              </a:r>
              <a:r>
                <a:rPr lang="zh-CN" altLang="en-US" sz="2400" b="1" dirty="0">
                  <a:solidFill>
                    <a:srgbClr val="FFFFFF"/>
                  </a:solidFill>
                  <a:latin typeface="微软雅黑" charset="0"/>
                  <a:ea typeface="微软雅黑" charset="0"/>
                </a:rPr>
                <a:t>费</a:t>
              </a:r>
              <a:endParaRPr lang="en-US" altLang="zh-CN" sz="1400" dirty="0">
                <a:solidFill>
                  <a:srgbClr val="FFFFFF"/>
                </a:solidFill>
                <a:latin typeface="微软雅黑" charset="0"/>
                <a:ea typeface="微软雅黑" charset="0"/>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7200" y="260648"/>
            <a:ext cx="8001000" cy="5917436"/>
            <a:chOff x="457200" y="260648"/>
            <a:chExt cx="8001000" cy="5917436"/>
          </a:xfrm>
        </p:grpSpPr>
        <p:sp>
          <p:nvSpPr>
            <p:cNvPr id="330755" name="AutoShape 3"/>
            <p:cNvSpPr>
              <a:spLocks noChangeArrowheads="1"/>
            </p:cNvSpPr>
            <p:nvPr/>
          </p:nvSpPr>
          <p:spPr bwMode="gray">
            <a:xfrm>
              <a:off x="2971800" y="692696"/>
              <a:ext cx="5486400" cy="762000"/>
            </a:xfrm>
            <a:prstGeom prst="roundRect">
              <a:avLst>
                <a:gd name="adj" fmla="val 28750"/>
              </a:avLst>
            </a:prstGeom>
            <a:gradFill rotWithShape="1">
              <a:gsLst>
                <a:gs pos="0">
                  <a:schemeClr val="folHlink">
                    <a:gamma/>
                    <a:tint val="75686"/>
                    <a:invGamma/>
                  </a:schemeClr>
                </a:gs>
                <a:gs pos="50000">
                  <a:schemeClr val="folHlink"/>
                </a:gs>
                <a:gs pos="100000">
                  <a:schemeClr val="folHlink">
                    <a:gamma/>
                    <a:tint val="75686"/>
                    <a:invGamma/>
                  </a:schemeClr>
                </a:gs>
              </a:gsLst>
              <a:lin ang="18900000" scaled="1"/>
            </a:gradFill>
            <a:ln w="9525">
              <a:noFill/>
              <a:round/>
            </a:ln>
            <a:effectLst/>
            <a:scene3d>
              <a:camera prst="legacyObliqueTopRight"/>
              <a:lightRig rig="legacyFlat3" dir="b"/>
            </a:scene3d>
            <a:sp3d extrusionH="303200" prstMaterial="legacyMatte">
              <a:bevelT w="13500" h="13500" prst="angle"/>
              <a:bevelB w="13500" h="13500" prst="angle"/>
              <a:extrusionClr>
                <a:schemeClr val="folHlink"/>
              </a:extrusionClr>
            </a:sp3d>
          </p:spPr>
          <p:txBody>
            <a:bodyPr wrap="none" anchor="ctr">
              <a:flatTx/>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发挥</a:t>
              </a: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家庭医生在合理控费方面的</a:t>
              </a:r>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作用</a:t>
              </a:r>
              <a:endPar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90468" name="Group 4"/>
            <p:cNvGrpSpPr/>
            <p:nvPr/>
          </p:nvGrpSpPr>
          <p:grpSpPr bwMode="auto">
            <a:xfrm>
              <a:off x="1600200" y="1454696"/>
              <a:ext cx="5943600" cy="990600"/>
              <a:chOff x="1008" y="1632"/>
              <a:chExt cx="3696" cy="624"/>
            </a:xfrm>
          </p:grpSpPr>
          <p:sp>
            <p:nvSpPr>
              <p:cNvPr id="190481" name="Line 5"/>
              <p:cNvSpPr>
                <a:spLocks noChangeShapeType="1"/>
              </p:cNvSpPr>
              <p:nvPr/>
            </p:nvSpPr>
            <p:spPr bwMode="auto">
              <a:xfrm>
                <a:off x="1401" y="1962"/>
                <a:ext cx="3297" cy="0"/>
              </a:xfrm>
              <a:prstGeom prst="line">
                <a:avLst/>
              </a:prstGeom>
              <a:noFill/>
              <a:ln w="9525">
                <a:solidFill>
                  <a:schemeClr val="tx1"/>
                </a:solidFill>
                <a:round/>
              </a:ln>
            </p:spPr>
            <p:txBody>
              <a:bodyPr/>
              <a:lstStyle/>
              <a:p>
                <a:endParaRPr lang="zh-CN" altLang="en-US">
                  <a:latin typeface="微软雅黑" pitchFamily="34" charset="-122"/>
                  <a:ea typeface="微软雅黑" pitchFamily="34" charset="-122"/>
                </a:endParaRPr>
              </a:p>
            </p:txBody>
          </p:sp>
          <p:sp>
            <p:nvSpPr>
              <p:cNvPr id="190482" name="Line 6"/>
              <p:cNvSpPr>
                <a:spLocks noChangeShapeType="1"/>
              </p:cNvSpPr>
              <p:nvPr/>
            </p:nvSpPr>
            <p:spPr bwMode="auto">
              <a:xfrm flipV="1">
                <a:off x="1008" y="1968"/>
                <a:ext cx="400" cy="282"/>
              </a:xfrm>
              <a:prstGeom prst="line">
                <a:avLst/>
              </a:prstGeom>
              <a:noFill/>
              <a:ln w="9525">
                <a:solidFill>
                  <a:schemeClr val="tx1"/>
                </a:solidFill>
                <a:round/>
              </a:ln>
            </p:spPr>
            <p:txBody>
              <a:bodyPr/>
              <a:lstStyle/>
              <a:p>
                <a:endParaRPr lang="zh-CN" altLang="en-US">
                  <a:latin typeface="微软雅黑" pitchFamily="34" charset="-122"/>
                  <a:ea typeface="微软雅黑" pitchFamily="34" charset="-122"/>
                </a:endParaRPr>
              </a:p>
            </p:txBody>
          </p:sp>
          <p:sp>
            <p:nvSpPr>
              <p:cNvPr id="190483" name="Line 7"/>
              <p:cNvSpPr>
                <a:spLocks noChangeShapeType="1"/>
              </p:cNvSpPr>
              <p:nvPr/>
            </p:nvSpPr>
            <p:spPr bwMode="auto">
              <a:xfrm flipV="1">
                <a:off x="2756" y="1632"/>
                <a:ext cx="700" cy="624"/>
              </a:xfrm>
              <a:prstGeom prst="line">
                <a:avLst/>
              </a:prstGeom>
              <a:noFill/>
              <a:ln w="9525">
                <a:solidFill>
                  <a:schemeClr val="tx1"/>
                </a:solidFill>
                <a:round/>
              </a:ln>
            </p:spPr>
            <p:txBody>
              <a:bodyPr/>
              <a:lstStyle/>
              <a:p>
                <a:endParaRPr lang="zh-CN" altLang="en-US">
                  <a:latin typeface="微软雅黑" pitchFamily="34" charset="-122"/>
                  <a:ea typeface="微软雅黑" pitchFamily="34" charset="-122"/>
                </a:endParaRPr>
              </a:p>
            </p:txBody>
          </p:sp>
          <p:sp>
            <p:nvSpPr>
              <p:cNvPr id="190484" name="Line 8"/>
              <p:cNvSpPr>
                <a:spLocks noChangeShapeType="1"/>
              </p:cNvSpPr>
              <p:nvPr/>
            </p:nvSpPr>
            <p:spPr bwMode="auto">
              <a:xfrm flipV="1">
                <a:off x="4404" y="1968"/>
                <a:ext cx="300" cy="288"/>
              </a:xfrm>
              <a:prstGeom prst="line">
                <a:avLst/>
              </a:prstGeom>
              <a:noFill/>
              <a:ln w="9525">
                <a:solidFill>
                  <a:schemeClr val="tx1"/>
                </a:solidFill>
                <a:round/>
              </a:ln>
            </p:spPr>
            <p:txBody>
              <a:bodyPr/>
              <a:lstStyle/>
              <a:p>
                <a:endParaRPr lang="zh-CN" altLang="en-US">
                  <a:latin typeface="微软雅黑" pitchFamily="34" charset="-122"/>
                  <a:ea typeface="微软雅黑" pitchFamily="34" charset="-122"/>
                </a:endParaRPr>
              </a:p>
            </p:txBody>
          </p:sp>
        </p:grpSp>
        <p:sp>
          <p:nvSpPr>
            <p:cNvPr id="330761" name="AutoShape 9"/>
            <p:cNvSpPr>
              <a:spLocks noChangeArrowheads="1"/>
            </p:cNvSpPr>
            <p:nvPr/>
          </p:nvSpPr>
          <p:spPr bwMode="gray">
            <a:xfrm>
              <a:off x="457200" y="2916784"/>
              <a:ext cx="1957388" cy="3261300"/>
            </a:xfrm>
            <a:prstGeom prst="roundRect">
              <a:avLst>
                <a:gd name="adj" fmla="val 4690"/>
              </a:avLst>
            </a:prstGeom>
            <a:gradFill rotWithShape="1">
              <a:gsLst>
                <a:gs pos="0">
                  <a:schemeClr val="accent1"/>
                </a:gs>
                <a:gs pos="50000">
                  <a:schemeClr val="accent1">
                    <a:gamma/>
                    <a:tint val="69804"/>
                    <a:invGamma/>
                  </a:schemeClr>
                </a:gs>
                <a:gs pos="100000">
                  <a:schemeClr val="accent1"/>
                </a:gs>
              </a:gsLst>
              <a:lin ang="2700000" scaled="1"/>
            </a:gradFill>
            <a:ln w="25400">
              <a:rou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latin typeface="微软雅黑" pitchFamily="34" charset="-122"/>
                <a:ea typeface="微软雅黑" pitchFamily="34" charset="-122"/>
              </a:endParaRPr>
            </a:p>
          </p:txBody>
        </p:sp>
        <p:sp>
          <p:nvSpPr>
            <p:cNvPr id="330762" name="AutoShape 10"/>
            <p:cNvSpPr>
              <a:spLocks noChangeArrowheads="1"/>
            </p:cNvSpPr>
            <p:nvPr/>
          </p:nvSpPr>
          <p:spPr bwMode="gray">
            <a:xfrm>
              <a:off x="533400" y="2424659"/>
              <a:ext cx="2079625" cy="387350"/>
            </a:xfrm>
            <a:prstGeom prst="roundRect">
              <a:avLst>
                <a:gd name="adj" fmla="val 50000"/>
              </a:avLst>
            </a:prstGeom>
            <a:gradFill rotWithShape="1">
              <a:gsLst>
                <a:gs pos="0">
                  <a:schemeClr val="accent1"/>
                </a:gs>
                <a:gs pos="100000">
                  <a:schemeClr val="accent1">
                    <a:gamma/>
                    <a:shade val="46275"/>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330763" name="AutoShape 11"/>
            <p:cNvSpPr>
              <a:spLocks noChangeArrowheads="1"/>
            </p:cNvSpPr>
            <p:nvPr/>
          </p:nvSpPr>
          <p:spPr bwMode="gray">
            <a:xfrm>
              <a:off x="3131840" y="2902496"/>
              <a:ext cx="2005013" cy="3275588"/>
            </a:xfrm>
            <a:prstGeom prst="roundRect">
              <a:avLst>
                <a:gd name="adj" fmla="val 4690"/>
              </a:avLst>
            </a:prstGeom>
            <a:gradFill rotWithShape="1">
              <a:gsLst>
                <a:gs pos="0">
                  <a:schemeClr val="accent2"/>
                </a:gs>
                <a:gs pos="50000">
                  <a:schemeClr val="accent2">
                    <a:gamma/>
                    <a:tint val="69804"/>
                    <a:invGamma/>
                  </a:schemeClr>
                </a:gs>
                <a:gs pos="100000">
                  <a:schemeClr val="accent2"/>
                </a:gs>
              </a:gsLst>
              <a:lin ang="2700000" scaled="1"/>
            </a:gradFill>
            <a:ln w="25400">
              <a:rou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endParaRPr lang="zh-CN" altLang="en-US">
                <a:latin typeface="微软雅黑" pitchFamily="34" charset="-122"/>
                <a:ea typeface="微软雅黑" pitchFamily="34" charset="-122"/>
              </a:endParaRPr>
            </a:p>
          </p:txBody>
        </p:sp>
        <p:sp>
          <p:nvSpPr>
            <p:cNvPr id="190472" name="Text Box 12"/>
            <p:cNvSpPr txBox="1">
              <a:spLocks noChangeArrowheads="1"/>
            </p:cNvSpPr>
            <p:nvPr/>
          </p:nvSpPr>
          <p:spPr bwMode="gray">
            <a:xfrm>
              <a:off x="694674" y="2445296"/>
              <a:ext cx="1579278" cy="369332"/>
            </a:xfrm>
            <a:prstGeom prst="rect">
              <a:avLst/>
            </a:prstGeom>
            <a:noFill/>
            <a:ln w="9525" algn="ctr">
              <a:noFill/>
              <a:miter lim="800000"/>
            </a:ln>
          </p:spPr>
          <p:txBody>
            <a:bodyPr wrap="none">
              <a:spAutoFit/>
            </a:bodyPr>
            <a:lstStyle/>
            <a:p>
              <a:pPr algn="ctr" eaLnBrk="0" hangingPunct="0"/>
              <a:r>
                <a:rPr lang="zh-CN" altLang="en-US" b="1" dirty="0" smtClean="0">
                  <a:solidFill>
                    <a:srgbClr val="FFFFFF"/>
                  </a:solidFill>
                  <a:latin typeface="微软雅黑" pitchFamily="34" charset="-122"/>
                  <a:ea typeface="微软雅黑" pitchFamily="34" charset="-122"/>
                </a:rPr>
                <a:t>维护居民健康</a:t>
              </a:r>
              <a:endParaRPr lang="en-US" altLang="zh-CN" b="1" dirty="0">
                <a:solidFill>
                  <a:srgbClr val="FFFFFF"/>
                </a:solidFill>
                <a:latin typeface="微软雅黑" pitchFamily="34" charset="-122"/>
                <a:ea typeface="微软雅黑" pitchFamily="34" charset="-122"/>
              </a:endParaRPr>
            </a:p>
          </p:txBody>
        </p:sp>
        <p:sp>
          <p:nvSpPr>
            <p:cNvPr id="190473" name="Text Box 13"/>
            <p:cNvSpPr txBox="1">
              <a:spLocks noChangeArrowheads="1"/>
            </p:cNvSpPr>
            <p:nvPr/>
          </p:nvSpPr>
          <p:spPr bwMode="gray">
            <a:xfrm>
              <a:off x="522288" y="3169196"/>
              <a:ext cx="1819275" cy="1938992"/>
            </a:xfrm>
            <a:prstGeom prst="rect">
              <a:avLst/>
            </a:prstGeom>
            <a:noFill/>
            <a:ln w="9525" algn="ctr">
              <a:noFill/>
              <a:miter lim="800000"/>
            </a:ln>
          </p:spPr>
          <p:txBody>
            <a:bodyPr>
              <a:spAutoFit/>
            </a:bodyPr>
            <a:lstStyle/>
            <a:p>
              <a:pPr>
                <a:lnSpc>
                  <a:spcPct val="150000"/>
                </a:lnSpc>
              </a:pPr>
              <a:r>
                <a:rPr lang="zh-CN" altLang="en-US" sz="1600" b="1" dirty="0">
                  <a:latin typeface="微软雅黑" pitchFamily="34" charset="-122"/>
                  <a:ea typeface="微软雅黑" pitchFamily="34" charset="-122"/>
                </a:rPr>
                <a:t>家庭医生团队通过签约服务维护好签约居民的健康，是从</a:t>
              </a:r>
              <a:r>
                <a:rPr lang="zh-CN" altLang="en-US" sz="1600" b="1" dirty="0">
                  <a:solidFill>
                    <a:srgbClr val="FF0000"/>
                  </a:solidFill>
                  <a:latin typeface="微软雅黑" pitchFamily="34" charset="-122"/>
                  <a:ea typeface="微软雅黑" pitchFamily="34" charset="-122"/>
                </a:rPr>
                <a:t>源头控制医疗费用</a:t>
              </a:r>
              <a:r>
                <a:rPr lang="zh-CN" altLang="en-US" sz="1600" b="1" dirty="0">
                  <a:latin typeface="微软雅黑" pitchFamily="34" charset="-122"/>
                  <a:ea typeface="微软雅黑" pitchFamily="34" charset="-122"/>
                </a:rPr>
                <a:t>的重要措施。</a:t>
              </a:r>
            </a:p>
          </p:txBody>
        </p:sp>
        <p:sp>
          <p:nvSpPr>
            <p:cNvPr id="190474" name="Text Box 14"/>
            <p:cNvSpPr txBox="1">
              <a:spLocks noChangeArrowheads="1"/>
            </p:cNvSpPr>
            <p:nvPr/>
          </p:nvSpPr>
          <p:spPr bwMode="gray">
            <a:xfrm>
              <a:off x="3203278" y="3131096"/>
              <a:ext cx="1860550" cy="3046988"/>
            </a:xfrm>
            <a:prstGeom prst="rect">
              <a:avLst/>
            </a:prstGeom>
            <a:noFill/>
            <a:ln w="9525" algn="ctr">
              <a:noFill/>
              <a:miter lim="800000"/>
            </a:ln>
          </p:spPr>
          <p:txBody>
            <a:bodyPr>
              <a:spAutoFit/>
            </a:bodyPr>
            <a:lstStyle/>
            <a:p>
              <a:r>
                <a:rPr lang="zh-CN" altLang="en-US" sz="1600" b="1" dirty="0">
                  <a:latin typeface="微软雅黑" pitchFamily="34" charset="-122"/>
                  <a:ea typeface="微软雅黑" pitchFamily="34" charset="-122"/>
                </a:rPr>
                <a:t>有条件的地区可以探索将签约居民的门诊基金按</a:t>
              </a:r>
              <a:r>
                <a:rPr lang="zh-CN" altLang="en-US" sz="1600" b="1" dirty="0">
                  <a:solidFill>
                    <a:srgbClr val="FF0000"/>
                  </a:solidFill>
                  <a:latin typeface="微软雅黑" pitchFamily="34" charset="-122"/>
                  <a:ea typeface="微软雅黑" pitchFamily="34" charset="-122"/>
                </a:rPr>
                <a:t>人头支付给基层医疗卫生机构或家庭医生团队</a:t>
              </a:r>
              <a:r>
                <a:rPr lang="zh-CN" altLang="en-US" sz="1600" b="1" dirty="0">
                  <a:latin typeface="微软雅黑" pitchFamily="34" charset="-122"/>
                  <a:ea typeface="微软雅黑" pitchFamily="34" charset="-122"/>
                </a:rPr>
                <a:t>，对经基层向医院转诊的患者，由基层或家庭医生团队支付一定的转诊费用，进一步增强家庭医生团队控费的动力。</a:t>
              </a:r>
            </a:p>
          </p:txBody>
        </p:sp>
        <p:sp>
          <p:nvSpPr>
            <p:cNvPr id="330767" name="AutoShape 15"/>
            <p:cNvSpPr>
              <a:spLocks noChangeArrowheads="1"/>
            </p:cNvSpPr>
            <p:nvPr/>
          </p:nvSpPr>
          <p:spPr bwMode="gray">
            <a:xfrm>
              <a:off x="3212803" y="2424659"/>
              <a:ext cx="2128837" cy="387350"/>
            </a:xfrm>
            <a:prstGeom prst="roundRect">
              <a:avLst>
                <a:gd name="adj" fmla="val 50000"/>
              </a:avLst>
            </a:prstGeom>
            <a:gradFill rotWithShape="1">
              <a:gsLst>
                <a:gs pos="0">
                  <a:schemeClr val="accent2"/>
                </a:gs>
                <a:gs pos="100000">
                  <a:schemeClr val="accent2">
                    <a:gamma/>
                    <a:shade val="46275"/>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90476" name="Text Box 16"/>
            <p:cNvSpPr txBox="1">
              <a:spLocks noChangeArrowheads="1"/>
            </p:cNvSpPr>
            <p:nvPr/>
          </p:nvSpPr>
          <p:spPr bwMode="gray">
            <a:xfrm>
              <a:off x="3455039" y="2445296"/>
              <a:ext cx="1579278" cy="369332"/>
            </a:xfrm>
            <a:prstGeom prst="rect">
              <a:avLst/>
            </a:prstGeom>
            <a:noFill/>
            <a:ln w="9525" algn="ctr">
              <a:noFill/>
              <a:miter lim="800000"/>
            </a:ln>
          </p:spPr>
          <p:txBody>
            <a:bodyPr wrap="none">
              <a:spAutoFit/>
            </a:bodyPr>
            <a:lstStyle/>
            <a:p>
              <a:pPr algn="ctr" eaLnBrk="0" hangingPunct="0"/>
              <a:r>
                <a:rPr lang="zh-CN" altLang="en-US" b="1" dirty="0" smtClean="0">
                  <a:solidFill>
                    <a:srgbClr val="FFFFFF"/>
                  </a:solidFill>
                  <a:latin typeface="微软雅黑" pitchFamily="34" charset="-122"/>
                  <a:ea typeface="微软雅黑" pitchFamily="34" charset="-122"/>
                </a:rPr>
                <a:t>增强控费动力</a:t>
              </a:r>
              <a:endParaRPr lang="en-US" altLang="zh-CN" b="1" dirty="0">
                <a:solidFill>
                  <a:srgbClr val="FFFFFF"/>
                </a:solidFill>
                <a:latin typeface="微软雅黑" pitchFamily="34" charset="-122"/>
                <a:ea typeface="微软雅黑" pitchFamily="34" charset="-122"/>
              </a:endParaRPr>
            </a:p>
          </p:txBody>
        </p:sp>
        <p:sp>
          <p:nvSpPr>
            <p:cNvPr id="330769" name="AutoShape 17"/>
            <p:cNvSpPr>
              <a:spLocks noChangeArrowheads="1"/>
            </p:cNvSpPr>
            <p:nvPr/>
          </p:nvSpPr>
          <p:spPr bwMode="gray">
            <a:xfrm>
              <a:off x="5913438" y="2916784"/>
              <a:ext cx="1957387" cy="3261300"/>
            </a:xfrm>
            <a:prstGeom prst="roundRect">
              <a:avLst>
                <a:gd name="adj" fmla="val 4690"/>
              </a:avLst>
            </a:prstGeom>
            <a:gradFill rotWithShape="1">
              <a:gsLst>
                <a:gs pos="0">
                  <a:schemeClr val="hlink"/>
                </a:gs>
                <a:gs pos="50000">
                  <a:schemeClr val="hlink">
                    <a:gamma/>
                    <a:tint val="69804"/>
                    <a:invGamma/>
                  </a:schemeClr>
                </a:gs>
                <a:gs pos="100000">
                  <a:schemeClr val="hlink"/>
                </a:gs>
              </a:gsLst>
              <a:lin ang="2700000" scaled="1"/>
            </a:gradFill>
            <a:ln w="25400">
              <a:rou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endParaRPr lang="zh-CN" altLang="en-US">
                <a:latin typeface="微软雅黑" pitchFamily="34" charset="-122"/>
                <a:ea typeface="微软雅黑" pitchFamily="34" charset="-122"/>
              </a:endParaRPr>
            </a:p>
          </p:txBody>
        </p:sp>
        <p:sp>
          <p:nvSpPr>
            <p:cNvPr id="190478" name="Text Box 18"/>
            <p:cNvSpPr txBox="1">
              <a:spLocks noChangeArrowheads="1"/>
            </p:cNvSpPr>
            <p:nvPr/>
          </p:nvSpPr>
          <p:spPr bwMode="gray">
            <a:xfrm>
              <a:off x="5986463" y="3166021"/>
              <a:ext cx="1819275" cy="2677656"/>
            </a:xfrm>
            <a:prstGeom prst="rect">
              <a:avLst/>
            </a:prstGeom>
            <a:noFill/>
            <a:ln w="9525" algn="ctr">
              <a:noFill/>
              <a:miter lim="800000"/>
            </a:ln>
          </p:spPr>
          <p:txBody>
            <a:bodyPr>
              <a:spAutoFit/>
            </a:bodyPr>
            <a:lstStyle/>
            <a:p>
              <a:pPr>
                <a:lnSpc>
                  <a:spcPct val="150000"/>
                </a:lnSpc>
              </a:pPr>
              <a:r>
                <a:rPr lang="zh-CN" altLang="en-US" sz="1600" b="1" dirty="0">
                  <a:latin typeface="微软雅黑" pitchFamily="34" charset="-122"/>
                  <a:ea typeface="微软雅黑" pitchFamily="34" charset="-122"/>
                </a:rPr>
                <a:t>探索</a:t>
              </a:r>
              <a:r>
                <a:rPr lang="zh-CN" altLang="en-US" sz="1600" b="1" dirty="0">
                  <a:solidFill>
                    <a:srgbClr val="FF0000"/>
                  </a:solidFill>
                  <a:latin typeface="微软雅黑" pitchFamily="34" charset="-122"/>
                  <a:ea typeface="微软雅黑" pitchFamily="34" charset="-122"/>
                </a:rPr>
                <a:t>对纵向合作的医疗联合体等分工协作模式实行医保总额付费</a:t>
              </a:r>
              <a:r>
                <a:rPr lang="zh-CN" altLang="en-US" sz="1600" b="1" dirty="0">
                  <a:latin typeface="微软雅黑" pitchFamily="34" charset="-122"/>
                  <a:ea typeface="微软雅黑" pitchFamily="34" charset="-122"/>
                </a:rPr>
                <a:t>，发挥家庭医生在医保付费控制中的作用，合理引导双向转诊。</a:t>
              </a:r>
            </a:p>
          </p:txBody>
        </p:sp>
        <p:sp>
          <p:nvSpPr>
            <p:cNvPr id="330771" name="AutoShape 19"/>
            <p:cNvSpPr>
              <a:spLocks noChangeArrowheads="1"/>
            </p:cNvSpPr>
            <p:nvPr/>
          </p:nvSpPr>
          <p:spPr bwMode="gray">
            <a:xfrm>
              <a:off x="5997575" y="2424659"/>
              <a:ext cx="2079625" cy="387350"/>
            </a:xfrm>
            <a:prstGeom prst="roundRect">
              <a:avLst>
                <a:gd name="adj" fmla="val 50000"/>
              </a:avLst>
            </a:prstGeom>
            <a:gradFill rotWithShape="1">
              <a:gsLst>
                <a:gs pos="0">
                  <a:schemeClr val="hlink"/>
                </a:gs>
                <a:gs pos="100000">
                  <a:schemeClr val="hlink">
                    <a:gamma/>
                    <a:shade val="46275"/>
                    <a:invGamma/>
                  </a:schemeClr>
                </a:gs>
              </a:gsLst>
              <a:lin ang="5400000" scaled="1"/>
            </a:gradFill>
            <a:ln w="9525">
              <a:noFill/>
              <a:round/>
            </a:ln>
            <a:effectLst/>
          </p:spPr>
          <p:txBody>
            <a:bodyPr wrap="none" anchor="ctr"/>
            <a:lstStyle/>
            <a:p>
              <a:endParaRPr lang="zh-CN" altLang="en-US">
                <a:latin typeface="微软雅黑" pitchFamily="34" charset="-122"/>
                <a:ea typeface="微软雅黑" pitchFamily="34" charset="-122"/>
              </a:endParaRPr>
            </a:p>
          </p:txBody>
        </p:sp>
        <p:sp>
          <p:nvSpPr>
            <p:cNvPr id="190480" name="Text Box 20"/>
            <p:cNvSpPr txBox="1">
              <a:spLocks noChangeArrowheads="1"/>
            </p:cNvSpPr>
            <p:nvPr/>
          </p:nvSpPr>
          <p:spPr bwMode="gray">
            <a:xfrm>
              <a:off x="6335391" y="2445296"/>
              <a:ext cx="1346844" cy="369332"/>
            </a:xfrm>
            <a:prstGeom prst="rect">
              <a:avLst/>
            </a:prstGeom>
            <a:noFill/>
            <a:ln w="9525" algn="ctr">
              <a:noFill/>
              <a:miter lim="800000"/>
            </a:ln>
          </p:spPr>
          <p:txBody>
            <a:bodyPr wrap="none">
              <a:spAutoFit/>
            </a:bodyPr>
            <a:lstStyle/>
            <a:p>
              <a:pPr algn="ctr" eaLnBrk="0" hangingPunct="0"/>
              <a:r>
                <a:rPr lang="zh-CN" altLang="en-US" b="1" dirty="0" smtClean="0">
                  <a:solidFill>
                    <a:srgbClr val="FFFFFF"/>
                  </a:solidFill>
                  <a:latin typeface="微软雅黑" pitchFamily="34" charset="-122"/>
                  <a:ea typeface="微软雅黑" pitchFamily="34" charset="-122"/>
                </a:rPr>
                <a:t>医联体管理</a:t>
              </a:r>
              <a:endParaRPr lang="en-US" altLang="zh-CN" b="1" dirty="0">
                <a:solidFill>
                  <a:srgbClr val="FFFFFF"/>
                </a:solidFill>
                <a:latin typeface="微软雅黑" pitchFamily="34" charset="-122"/>
                <a:ea typeface="微软雅黑" pitchFamily="34" charset="-122"/>
              </a:endParaRPr>
            </a:p>
          </p:txBody>
        </p:sp>
        <p:sp>
          <p:nvSpPr>
            <p:cNvPr id="22" name="Rectangle 2"/>
            <p:cNvSpPr txBox="1">
              <a:spLocks noChangeArrowheads="1"/>
            </p:cNvSpPr>
            <p:nvPr/>
          </p:nvSpPr>
          <p:spPr bwMode="gray">
            <a:xfrm>
              <a:off x="467544" y="260648"/>
              <a:ext cx="7757864" cy="56356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endParaRPr lang="zh-CN" altLang="en-US" dirty="0">
                <a:latin typeface="微软雅黑" pitchFamily="34" charset="-122"/>
                <a:ea typeface="微软雅黑" pitchFamily="34" charset="-122"/>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4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23" name="组合 22"/>
          <p:cNvGrpSpPr/>
          <p:nvPr/>
        </p:nvGrpSpPr>
        <p:grpSpPr>
          <a:xfrm>
            <a:off x="129538" y="2221834"/>
            <a:ext cx="1660528" cy="3021673"/>
            <a:chOff x="35496" y="2711583"/>
            <a:chExt cx="1660528" cy="3021673"/>
          </a:xfrm>
        </p:grpSpPr>
        <p:sp>
          <p:nvSpPr>
            <p:cNvPr id="24" name="任意多边形 23"/>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25" name="六边形 24"/>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6" name="六边形 25"/>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六边形 26"/>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48" name="组合 47"/>
          <p:cNvGrpSpPr/>
          <p:nvPr/>
        </p:nvGrpSpPr>
        <p:grpSpPr>
          <a:xfrm>
            <a:off x="1547355" y="3083267"/>
            <a:ext cx="1660528" cy="3010029"/>
            <a:chOff x="1471312" y="3515315"/>
            <a:chExt cx="1660528" cy="3010029"/>
          </a:xfrm>
        </p:grpSpPr>
        <p:sp>
          <p:nvSpPr>
            <p:cNvPr id="49" name="任意多边形 48"/>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50" name="六边形 49"/>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1" name="六边形 50"/>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2" name="六边形 51"/>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53" name="组合 52"/>
          <p:cNvGrpSpPr/>
          <p:nvPr/>
        </p:nvGrpSpPr>
        <p:grpSpPr>
          <a:xfrm>
            <a:off x="2987478" y="2276872"/>
            <a:ext cx="1678564" cy="3018136"/>
            <a:chOff x="2893436" y="1130944"/>
            <a:chExt cx="1678564" cy="3018136"/>
          </a:xfrm>
        </p:grpSpPr>
        <p:sp>
          <p:nvSpPr>
            <p:cNvPr id="54" name="任意多边形 53"/>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55" name="六边形 54"/>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6" name="六边形 55"/>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7" name="六边形 56"/>
            <p:cNvSpPr/>
            <p:nvPr/>
          </p:nvSpPr>
          <p:spPr>
            <a:xfrm>
              <a:off x="2940100" y="176244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58" name="组合 57"/>
          <p:cNvGrpSpPr/>
          <p:nvPr/>
        </p:nvGrpSpPr>
        <p:grpSpPr>
          <a:xfrm>
            <a:off x="4378010" y="1484784"/>
            <a:ext cx="1698086" cy="3014549"/>
            <a:chOff x="4283968" y="331761"/>
            <a:chExt cx="1698086" cy="3014549"/>
          </a:xfrm>
        </p:grpSpPr>
        <p:sp>
          <p:nvSpPr>
            <p:cNvPr id="59" name="任意多边形 58"/>
            <p:cNvSpPr/>
            <p:nvPr/>
          </p:nvSpPr>
          <p:spPr>
            <a:xfrm>
              <a:off x="4321526" y="192045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2408862"/>
                <a:satOff val="32788"/>
                <a:lumOff val="-16569"/>
                <a:alphaOff val="0"/>
              </a:schemeClr>
            </a:lnRef>
            <a:fillRef idx="3">
              <a:schemeClr val="accent5">
                <a:hueOff val="-2408862"/>
                <a:satOff val="32788"/>
                <a:lumOff val="-16569"/>
                <a:alphaOff val="0"/>
              </a:schemeClr>
            </a:fillRef>
            <a:effectRef idx="2">
              <a:schemeClr val="accent5">
                <a:hueOff val="-2408862"/>
                <a:satOff val="32788"/>
                <a:lumOff val="-16569"/>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健全签约服务收付费机制</a:t>
              </a:r>
              <a:endParaRPr lang="zh-CN" altLang="en-US" sz="2000" b="1" kern="1200" dirty="0">
                <a:latin typeface="微软雅黑" panose="020B0503020204020204" pitchFamily="34" charset="-122"/>
                <a:ea typeface="微软雅黑" panose="020B0503020204020204" pitchFamily="34" charset="-122"/>
              </a:endParaRPr>
            </a:p>
          </p:txBody>
        </p:sp>
        <p:sp>
          <p:nvSpPr>
            <p:cNvPr id="60" name="六边形 59"/>
            <p:cNvSpPr/>
            <p:nvPr/>
          </p:nvSpPr>
          <p:spPr>
            <a:xfrm>
              <a:off x="5397139" y="1954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223565"/>
                <a:satOff val="30265"/>
                <a:lumOff val="-1529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1" name="六边形 60"/>
            <p:cNvSpPr/>
            <p:nvPr/>
          </p:nvSpPr>
          <p:spPr>
            <a:xfrm>
              <a:off x="4283968" y="331761"/>
              <a:ext cx="1660528" cy="1425853"/>
            </a:xfrm>
            <a:prstGeom prst="hexagon">
              <a:avLst>
                <a:gd name="adj" fmla="val 25000"/>
                <a:gd name="vf" fmla="val 115470"/>
              </a:avLst>
            </a:prstGeom>
            <a:blipFill>
              <a:blip r:embed="rId6">
                <a:extLst>
                  <a:ext uri="{28A0092B-C50C-407E-A947-70E740481C1C}">
                    <a14:useLocalDpi xmlns="" xmlns:a14="http://schemas.microsoft.com/office/drawing/2010/main" val="0"/>
                  </a:ext>
                </a:extLst>
              </a:blip>
              <a:srcRect/>
              <a:stretch>
                <a:fillRect l="-14000" r="-14000"/>
              </a:stretch>
            </a:blipFill>
            <a:scene3d>
              <a:camera prst="orthographicFront"/>
              <a:lightRig rig="flat" dir="t"/>
            </a:scene3d>
            <a:sp3d extrusionH="12700" prstMaterial="plastic">
              <a:bevelT w="50800" h="50800"/>
            </a:sp3d>
          </p:spPr>
          <p:style>
            <a:lnRef idx="1">
              <a:schemeClr val="accent5">
                <a:hueOff val="-2408862"/>
                <a:satOff val="32788"/>
                <a:lumOff val="-1656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2" name="六边形 61"/>
            <p:cNvSpPr/>
            <p:nvPr/>
          </p:nvSpPr>
          <p:spPr>
            <a:xfrm>
              <a:off x="5386413" y="154969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594159"/>
                <a:satOff val="35310"/>
                <a:lumOff val="-1784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63" name="组合 62"/>
          <p:cNvGrpSpPr/>
          <p:nvPr/>
        </p:nvGrpSpPr>
        <p:grpSpPr>
          <a:xfrm>
            <a:off x="5818170" y="1499091"/>
            <a:ext cx="3072748" cy="2214603"/>
            <a:chOff x="5750496" y="357242"/>
            <a:chExt cx="3072748" cy="2214603"/>
          </a:xfrm>
        </p:grpSpPr>
        <p:sp>
          <p:nvSpPr>
            <p:cNvPr id="64" name="任意多边形 63"/>
            <p:cNvSpPr/>
            <p:nvPr/>
          </p:nvSpPr>
          <p:spPr>
            <a:xfrm>
              <a:off x="5750496" y="1145992"/>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3211815"/>
                <a:satOff val="43717"/>
                <a:lumOff val="-22092"/>
                <a:alphaOff val="0"/>
              </a:schemeClr>
            </a:lnRef>
            <a:fillRef idx="3">
              <a:schemeClr val="accent5">
                <a:hueOff val="-3211815"/>
                <a:satOff val="43717"/>
                <a:lumOff val="-22092"/>
                <a:alphaOff val="0"/>
              </a:schemeClr>
            </a:fillRef>
            <a:effectRef idx="2">
              <a:schemeClr val="accent5">
                <a:hueOff val="-3211815"/>
                <a:satOff val="43717"/>
                <a:lumOff val="-22092"/>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建立签约服务激励机制</a:t>
              </a:r>
              <a:endParaRPr lang="zh-CN" altLang="en-US" sz="2000" b="1" kern="1200" dirty="0">
                <a:latin typeface="微软雅黑" panose="020B0503020204020204" pitchFamily="34" charset="-122"/>
                <a:ea typeface="微软雅黑" panose="020B0503020204020204" pitchFamily="34" charset="-122"/>
              </a:endParaRPr>
            </a:p>
          </p:txBody>
        </p:sp>
        <p:sp>
          <p:nvSpPr>
            <p:cNvPr id="65" name="六边形 64"/>
            <p:cNvSpPr/>
            <p:nvPr/>
          </p:nvSpPr>
          <p:spPr>
            <a:xfrm>
              <a:off x="6852650" y="118390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964753"/>
                <a:satOff val="40354"/>
                <a:lumOff val="-20393"/>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6" name="六边形 65"/>
            <p:cNvSpPr/>
            <p:nvPr/>
          </p:nvSpPr>
          <p:spPr>
            <a:xfrm>
              <a:off x="7162716" y="357242"/>
              <a:ext cx="1660528" cy="1425853"/>
            </a:xfrm>
            <a:prstGeom prst="hexagon">
              <a:avLst>
                <a:gd name="adj" fmla="val 25000"/>
                <a:gd name="vf" fmla="val 115470"/>
              </a:avLst>
            </a:prstGeom>
            <a:blipFill>
              <a:blip r:embed="rId7">
                <a:extLst>
                  <a:ext uri="{28A0092B-C50C-407E-A947-70E740481C1C}">
                    <a14:useLocalDpi xmlns="" xmlns:a14="http://schemas.microsoft.com/office/drawing/2010/main" val="0"/>
                  </a:ext>
                </a:extLst>
              </a:blip>
              <a:srcRect/>
              <a:stretch>
                <a:fillRect l="-11000" r="-11000"/>
              </a:stretch>
            </a:blipFill>
            <a:scene3d>
              <a:camera prst="orthographicFront"/>
              <a:lightRig rig="flat" dir="t"/>
            </a:scene3d>
            <a:sp3d extrusionH="12700" prstMaterial="plastic">
              <a:bevelT w="50800" h="50800"/>
            </a:sp3d>
          </p:spPr>
          <p:style>
            <a:lnRef idx="1">
              <a:schemeClr val="accent5">
                <a:hueOff val="-3211815"/>
                <a:satOff val="43717"/>
                <a:lumOff val="-2209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7" name="六边形 66"/>
            <p:cNvSpPr/>
            <p:nvPr/>
          </p:nvSpPr>
          <p:spPr>
            <a:xfrm>
              <a:off x="7212981" y="96787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335347"/>
                <a:satOff val="45398"/>
                <a:lumOff val="-2294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33214984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9047" t="9820" r="31906" b="57672"/>
          <a:stretch/>
        </p:blipFill>
        <p:spPr bwMode="auto">
          <a:xfrm>
            <a:off x="467544" y="1363598"/>
            <a:ext cx="8100903" cy="37935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 xmlns:p14="http://schemas.microsoft.com/office/powerpoint/2010/main" val="15031110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9675" y="1558925"/>
            <a:ext cx="3233738" cy="2403475"/>
            <a:chOff x="1209675" y="1558925"/>
            <a:chExt cx="3233738" cy="2403475"/>
          </a:xfrm>
        </p:grpSpPr>
        <p:sp>
          <p:nvSpPr>
            <p:cNvPr id="211972" name="Freeform 4"/>
            <p:cNvSpPr/>
            <p:nvPr/>
          </p:nvSpPr>
          <p:spPr bwMode="gray">
            <a:xfrm>
              <a:off x="2973388" y="2844800"/>
              <a:ext cx="1470025" cy="1117600"/>
            </a:xfrm>
            <a:custGeom>
              <a:avLst/>
              <a:gdLst>
                <a:gd name="T0" fmla="*/ 926 w 926"/>
                <a:gd name="T1" fmla="*/ 611 h 704"/>
                <a:gd name="T2" fmla="*/ 844 w 926"/>
                <a:gd name="T3" fmla="*/ 704 h 704"/>
                <a:gd name="T4" fmla="*/ 0 w 926"/>
                <a:gd name="T5" fmla="*/ 489 h 704"/>
                <a:gd name="T6" fmla="*/ 315 w 926"/>
                <a:gd name="T7" fmla="*/ 0 h 704"/>
                <a:gd name="T8" fmla="*/ 926 w 926"/>
                <a:gd name="T9" fmla="*/ 611 h 704"/>
                <a:gd name="T10" fmla="*/ 0 60000 65536"/>
                <a:gd name="T11" fmla="*/ 0 60000 65536"/>
                <a:gd name="T12" fmla="*/ 0 60000 65536"/>
                <a:gd name="T13" fmla="*/ 0 60000 65536"/>
                <a:gd name="T14" fmla="*/ 0 60000 65536"/>
                <a:gd name="T15" fmla="*/ 0 w 926"/>
                <a:gd name="T16" fmla="*/ 0 h 704"/>
                <a:gd name="T17" fmla="*/ 926 w 926"/>
                <a:gd name="T18" fmla="*/ 704 h 704"/>
              </a:gdLst>
              <a:ahLst/>
              <a:cxnLst>
                <a:cxn ang="T10">
                  <a:pos x="T0" y="T1"/>
                </a:cxn>
                <a:cxn ang="T11">
                  <a:pos x="T2" y="T3"/>
                </a:cxn>
                <a:cxn ang="T12">
                  <a:pos x="T4" y="T5"/>
                </a:cxn>
                <a:cxn ang="T13">
                  <a:pos x="T6" y="T7"/>
                </a:cxn>
                <a:cxn ang="T14">
                  <a:pos x="T8" y="T9"/>
                </a:cxn>
              </a:cxnLst>
              <a:rect l="T15" t="T16" r="T17" b="T18"/>
              <a:pathLst>
                <a:path w="926" h="704">
                  <a:moveTo>
                    <a:pt x="926" y="611"/>
                  </a:moveTo>
                  <a:lnTo>
                    <a:pt x="844" y="704"/>
                  </a:lnTo>
                  <a:lnTo>
                    <a:pt x="0" y="489"/>
                  </a:lnTo>
                  <a:lnTo>
                    <a:pt x="315" y="0"/>
                  </a:lnTo>
                  <a:lnTo>
                    <a:pt x="926" y="611"/>
                  </a:lnTo>
                  <a:close/>
                </a:path>
              </a:pathLst>
            </a:custGeom>
            <a:gradFill rotWithShape="1">
              <a:gsLst>
                <a:gs pos="0">
                  <a:srgbClr val="FFFFFF">
                    <a:alpha val="0"/>
                  </a:srgbClr>
                </a:gs>
                <a:gs pos="100000">
                  <a:srgbClr val="A3C975"/>
                </a:gs>
              </a:gsLst>
              <a:lin ang="0" scaled="1"/>
            </a:gradFill>
            <a:ln w="9525">
              <a:noFill/>
              <a:round/>
            </a:ln>
          </p:spPr>
          <p:txBody>
            <a:bodyPr wrap="none" anchor="ctr"/>
            <a:lstStyle/>
            <a:p>
              <a:endParaRPr lang="zh-CN" altLang="en-US">
                <a:latin typeface="微软雅黑" charset="0"/>
                <a:ea typeface="微软雅黑" charset="0"/>
              </a:endParaRPr>
            </a:p>
          </p:txBody>
        </p:sp>
        <p:grpSp>
          <p:nvGrpSpPr>
            <p:cNvPr id="211974" name="Group 6"/>
            <p:cNvGrpSpPr/>
            <p:nvPr/>
          </p:nvGrpSpPr>
          <p:grpSpPr bwMode="auto">
            <a:xfrm>
              <a:off x="1209675" y="1558925"/>
              <a:ext cx="2257425" cy="2257425"/>
              <a:chOff x="867" y="738"/>
              <a:chExt cx="1422" cy="1422"/>
            </a:xfrm>
          </p:grpSpPr>
          <p:sp>
            <p:nvSpPr>
              <p:cNvPr id="211992" name="Oval 7"/>
              <p:cNvSpPr>
                <a:spLocks noChangeArrowheads="1"/>
              </p:cNvSpPr>
              <p:nvPr/>
            </p:nvSpPr>
            <p:spPr bwMode="gray">
              <a:xfrm>
                <a:off x="867" y="738"/>
                <a:ext cx="1422" cy="1422"/>
              </a:xfrm>
              <a:prstGeom prst="ellipse">
                <a:avLst/>
              </a:prstGeom>
              <a:gradFill rotWithShape="1">
                <a:gsLst>
                  <a:gs pos="0">
                    <a:srgbClr val="7C9959"/>
                  </a:gs>
                  <a:gs pos="100000">
                    <a:srgbClr val="A3C975"/>
                  </a:gs>
                </a:gsLst>
                <a:lin ang="2700000" scaled="1"/>
              </a:gradFill>
              <a:ln w="38100" algn="ctr">
                <a:solidFill>
                  <a:srgbClr val="DDDDDD"/>
                </a:solidFill>
                <a:round/>
              </a:ln>
            </p:spPr>
            <p:txBody>
              <a:bodyPr wrap="none" anchor="ctr"/>
              <a:lstStyle/>
              <a:p>
                <a:endParaRPr lang="zh-CN" altLang="en-US">
                  <a:latin typeface="微软雅黑" charset="0"/>
                  <a:ea typeface="微软雅黑" charset="0"/>
                </a:endParaRPr>
              </a:p>
            </p:txBody>
          </p:sp>
          <p:sp>
            <p:nvSpPr>
              <p:cNvPr id="211993" name="Oval 8"/>
              <p:cNvSpPr>
                <a:spLocks noChangeArrowheads="1"/>
              </p:cNvSpPr>
              <p:nvPr/>
            </p:nvSpPr>
            <p:spPr bwMode="gray">
              <a:xfrm>
                <a:off x="909" y="774"/>
                <a:ext cx="1337" cy="1348"/>
              </a:xfrm>
              <a:prstGeom prst="ellipse">
                <a:avLst/>
              </a:prstGeom>
              <a:gradFill rotWithShape="1">
                <a:gsLst>
                  <a:gs pos="0">
                    <a:srgbClr val="A3C975"/>
                  </a:gs>
                  <a:gs pos="100000">
                    <a:srgbClr val="7C9959"/>
                  </a:gs>
                </a:gsLst>
                <a:lin ang="2700000" scaled="1"/>
              </a:gradFill>
              <a:ln w="38100" algn="ctr">
                <a:noFill/>
                <a:round/>
              </a:ln>
            </p:spPr>
            <p:txBody>
              <a:bodyPr wrap="none" anchor="ctr"/>
              <a:lstStyle/>
              <a:p>
                <a:endParaRPr lang="zh-CN" altLang="en-US">
                  <a:latin typeface="微软雅黑" charset="0"/>
                  <a:ea typeface="微软雅黑" charset="0"/>
                </a:endParaRPr>
              </a:p>
            </p:txBody>
          </p:sp>
        </p:grpSp>
        <p:sp>
          <p:nvSpPr>
            <p:cNvPr id="211984" name="Freeform 22"/>
            <p:cNvSpPr/>
            <p:nvPr/>
          </p:nvSpPr>
          <p:spPr bwMode="gray">
            <a:xfrm>
              <a:off x="1311275" y="1616075"/>
              <a:ext cx="2038350" cy="785813"/>
            </a:xfrm>
            <a:custGeom>
              <a:avLst/>
              <a:gdLst>
                <a:gd name="T0" fmla="*/ 0 w 1284"/>
                <a:gd name="T1" fmla="*/ 495 h 495"/>
                <a:gd name="T2" fmla="*/ 1284 w 1284"/>
                <a:gd name="T3" fmla="*/ 492 h 495"/>
                <a:gd name="T4" fmla="*/ 1072 w 1284"/>
                <a:gd name="T5" fmla="*/ 160 h 495"/>
                <a:gd name="T6" fmla="*/ 639 w 1284"/>
                <a:gd name="T7" fmla="*/ 0 h 495"/>
                <a:gd name="T8" fmla="*/ 223 w 1284"/>
                <a:gd name="T9" fmla="*/ 147 h 495"/>
                <a:gd name="T10" fmla="*/ 0 w 1284"/>
                <a:gd name="T11" fmla="*/ 495 h 495"/>
                <a:gd name="T12" fmla="*/ 0 60000 65536"/>
                <a:gd name="T13" fmla="*/ 0 60000 65536"/>
                <a:gd name="T14" fmla="*/ 0 60000 65536"/>
                <a:gd name="T15" fmla="*/ 0 60000 65536"/>
                <a:gd name="T16" fmla="*/ 0 60000 65536"/>
                <a:gd name="T17" fmla="*/ 0 60000 65536"/>
                <a:gd name="T18" fmla="*/ 0 w 1284"/>
                <a:gd name="T19" fmla="*/ 0 h 495"/>
                <a:gd name="T20" fmla="*/ 1284 w 1284"/>
                <a:gd name="T21" fmla="*/ 495 h 495"/>
              </a:gdLst>
              <a:ahLst/>
              <a:cxnLst>
                <a:cxn ang="T12">
                  <a:pos x="T0" y="T1"/>
                </a:cxn>
                <a:cxn ang="T13">
                  <a:pos x="T2" y="T3"/>
                </a:cxn>
                <a:cxn ang="T14">
                  <a:pos x="T4" y="T5"/>
                </a:cxn>
                <a:cxn ang="T15">
                  <a:pos x="T6" y="T7"/>
                </a:cxn>
                <a:cxn ang="T16">
                  <a:pos x="T8" y="T9"/>
                </a:cxn>
                <a:cxn ang="T17">
                  <a:pos x="T10" y="T11"/>
                </a:cxn>
              </a:cxnLst>
              <a:rect l="T18" t="T19" r="T20" b="T21"/>
              <a:pathLst>
                <a:path w="1284" h="495">
                  <a:moveTo>
                    <a:pt x="0" y="495"/>
                  </a:moveTo>
                  <a:lnTo>
                    <a:pt x="1284" y="492"/>
                  </a:lnTo>
                  <a:cubicBezTo>
                    <a:pt x="1248" y="340"/>
                    <a:pt x="1156" y="235"/>
                    <a:pt x="1072" y="160"/>
                  </a:cubicBezTo>
                  <a:cubicBezTo>
                    <a:pt x="988" y="85"/>
                    <a:pt x="858" y="0"/>
                    <a:pt x="639" y="0"/>
                  </a:cubicBezTo>
                  <a:cubicBezTo>
                    <a:pt x="420" y="0"/>
                    <a:pt x="333" y="67"/>
                    <a:pt x="223" y="147"/>
                  </a:cubicBezTo>
                  <a:cubicBezTo>
                    <a:pt x="113" y="227"/>
                    <a:pt x="18" y="426"/>
                    <a:pt x="0" y="495"/>
                  </a:cubicBezTo>
                  <a:close/>
                </a:path>
              </a:pathLst>
            </a:custGeom>
            <a:solidFill>
              <a:srgbClr val="A3C975"/>
            </a:solidFill>
            <a:ln w="9525">
              <a:noFill/>
              <a:round/>
            </a:ln>
          </p:spPr>
          <p:txBody>
            <a:bodyPr wrap="none" anchor="ctr"/>
            <a:lstStyle/>
            <a:p>
              <a:endParaRPr lang="zh-CN" altLang="en-US">
                <a:latin typeface="微软雅黑" charset="0"/>
                <a:ea typeface="微软雅黑" charset="0"/>
              </a:endParaRPr>
            </a:p>
          </p:txBody>
        </p:sp>
        <p:sp>
          <p:nvSpPr>
            <p:cNvPr id="361496" name="Rectangle 24"/>
            <p:cNvSpPr>
              <a:spLocks noChangeArrowheads="1"/>
            </p:cNvSpPr>
            <p:nvPr/>
          </p:nvSpPr>
          <p:spPr bwMode="black">
            <a:xfrm>
              <a:off x="1403648" y="2340169"/>
              <a:ext cx="1836737" cy="584775"/>
            </a:xfrm>
            <a:prstGeom prst="rect">
              <a:avLst/>
            </a:prstGeom>
            <a:noFill/>
            <a:ln w="9525" algn="ctr">
              <a:noFill/>
              <a:miter lim="800000"/>
            </a:ln>
            <a:effectLst>
              <a:outerShdw dist="35921" dir="2700000" algn="ctr" rotWithShape="0">
                <a:srgbClr val="003300"/>
              </a:outerShdw>
            </a:effectLst>
          </p:spPr>
          <p:txBody>
            <a:bodyPr>
              <a:spAutoFit/>
            </a:bodyPr>
            <a:lstStyle/>
            <a:p>
              <a:pPr algn="ctr" eaLnBrk="0" hangingPunct="0">
                <a:defRPr/>
              </a:pPr>
              <a:r>
                <a:rPr lang="zh-CN" altLang="en-US" sz="3200" b="1" dirty="0" smtClean="0">
                  <a:solidFill>
                    <a:srgbClr val="FFFFFF"/>
                  </a:solidFill>
                  <a:latin typeface="微软雅黑" charset="0"/>
                  <a:ea typeface="微软雅黑" charset="0"/>
                </a:rPr>
                <a:t>收入分配</a:t>
              </a:r>
            </a:p>
          </p:txBody>
        </p:sp>
      </p:grpSp>
      <p:sp>
        <p:nvSpPr>
          <p:cNvPr id="361497" name="Freeform 25"/>
          <p:cNvSpPr/>
          <p:nvPr/>
        </p:nvSpPr>
        <p:spPr bwMode="gray">
          <a:xfrm>
            <a:off x="4192588" y="2290763"/>
            <a:ext cx="679450" cy="1857375"/>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chemeClr val="accent1"/>
              </a:gs>
              <a:gs pos="100000">
                <a:schemeClr val="accent1">
                  <a:gamma/>
                  <a:shade val="0"/>
                  <a:invGamma/>
                </a:schemeClr>
              </a:gs>
            </a:gsLst>
            <a:lin ang="5400000" scaled="1"/>
          </a:gradFill>
          <a:ln w="9525" cap="flat" cmpd="sng">
            <a:noFill/>
            <a:prstDash val="solid"/>
            <a:round/>
          </a:ln>
          <a:effectLst/>
        </p:spPr>
        <p:txBody>
          <a:bodyPr wrap="none" anchor="ctr"/>
          <a:lstStyle/>
          <a:p>
            <a:endParaRPr lang="zh-CN" altLang="en-US">
              <a:latin typeface="微软雅黑" charset="0"/>
              <a:ea typeface="微软雅黑" charset="0"/>
            </a:endParaRPr>
          </a:p>
        </p:txBody>
      </p:sp>
      <p:sp>
        <p:nvSpPr>
          <p:cNvPr id="27" name="Rectangle 2"/>
          <p:cNvSpPr txBox="1">
            <a:spLocks noChangeArrowheads="1"/>
          </p:cNvSpPr>
          <p:nvPr/>
        </p:nvSpPr>
        <p:spPr bwMode="gray">
          <a:xfrm>
            <a:off x="395536" y="332656"/>
            <a:ext cx="8496944" cy="100811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应当采取</a:t>
            </a:r>
            <a:r>
              <a:rPr lang="zh-CN" altLang="en-US" sz="2400" dirty="0">
                <a:latin typeface="微软雅黑" charset="0"/>
                <a:ea typeface="微软雅黑" charset="0"/>
              </a:rPr>
              <a:t>多方面的激励措施，调动家庭医生团队的服务</a:t>
            </a:r>
            <a:r>
              <a:rPr lang="zh-CN" altLang="en-US" sz="2400" dirty="0" smtClean="0">
                <a:latin typeface="微软雅黑" charset="0"/>
                <a:ea typeface="微软雅黑" charset="0"/>
              </a:rPr>
              <a:t>积极性，不断增强全科医生的职业吸引力。</a:t>
            </a:r>
            <a:endParaRPr lang="zh-CN" altLang="en-US" sz="2400" dirty="0">
              <a:latin typeface="微软雅黑" charset="0"/>
              <a:ea typeface="微软雅黑" charset="0"/>
            </a:endParaRPr>
          </a:p>
        </p:txBody>
      </p:sp>
      <p:grpSp>
        <p:nvGrpSpPr>
          <p:cNvPr id="4" name="组合 3"/>
          <p:cNvGrpSpPr/>
          <p:nvPr/>
        </p:nvGrpSpPr>
        <p:grpSpPr>
          <a:xfrm>
            <a:off x="4443413" y="1558925"/>
            <a:ext cx="3514725" cy="2376488"/>
            <a:chOff x="4443413" y="1558925"/>
            <a:chExt cx="3514725" cy="2376488"/>
          </a:xfrm>
        </p:grpSpPr>
        <p:sp>
          <p:nvSpPr>
            <p:cNvPr id="211971" name="Freeform 3"/>
            <p:cNvSpPr/>
            <p:nvPr/>
          </p:nvSpPr>
          <p:spPr bwMode="gray">
            <a:xfrm>
              <a:off x="4443413" y="2817813"/>
              <a:ext cx="1735137" cy="1117600"/>
            </a:xfrm>
            <a:custGeom>
              <a:avLst/>
              <a:gdLst>
                <a:gd name="T0" fmla="*/ 64 w 1093"/>
                <a:gd name="T1" fmla="*/ 704 h 704"/>
                <a:gd name="T2" fmla="*/ 0 w 1093"/>
                <a:gd name="T3" fmla="*/ 622 h 704"/>
                <a:gd name="T4" fmla="*/ 820 w 1093"/>
                <a:gd name="T5" fmla="*/ 0 h 704"/>
                <a:gd name="T6" fmla="*/ 1093 w 1093"/>
                <a:gd name="T7" fmla="*/ 453 h 704"/>
                <a:gd name="T8" fmla="*/ 64 w 1093"/>
                <a:gd name="T9" fmla="*/ 704 h 704"/>
                <a:gd name="T10" fmla="*/ 0 60000 65536"/>
                <a:gd name="T11" fmla="*/ 0 60000 65536"/>
                <a:gd name="T12" fmla="*/ 0 60000 65536"/>
                <a:gd name="T13" fmla="*/ 0 60000 65536"/>
                <a:gd name="T14" fmla="*/ 0 60000 65536"/>
                <a:gd name="T15" fmla="*/ 0 w 1093"/>
                <a:gd name="T16" fmla="*/ 0 h 704"/>
                <a:gd name="T17" fmla="*/ 1093 w 1093"/>
                <a:gd name="T18" fmla="*/ 704 h 704"/>
              </a:gdLst>
              <a:ahLst/>
              <a:cxnLst>
                <a:cxn ang="T10">
                  <a:pos x="T0" y="T1"/>
                </a:cxn>
                <a:cxn ang="T11">
                  <a:pos x="T2" y="T3"/>
                </a:cxn>
                <a:cxn ang="T12">
                  <a:pos x="T4" y="T5"/>
                </a:cxn>
                <a:cxn ang="T13">
                  <a:pos x="T6" y="T7"/>
                </a:cxn>
                <a:cxn ang="T14">
                  <a:pos x="T8" y="T9"/>
                </a:cxn>
              </a:cxnLst>
              <a:rect l="T15" t="T16" r="T17" b="T18"/>
              <a:pathLst>
                <a:path w="1093" h="704">
                  <a:moveTo>
                    <a:pt x="64" y="704"/>
                  </a:moveTo>
                  <a:lnTo>
                    <a:pt x="0" y="622"/>
                  </a:lnTo>
                  <a:lnTo>
                    <a:pt x="820" y="0"/>
                  </a:lnTo>
                  <a:lnTo>
                    <a:pt x="1093" y="453"/>
                  </a:lnTo>
                  <a:lnTo>
                    <a:pt x="64" y="704"/>
                  </a:lnTo>
                  <a:close/>
                </a:path>
              </a:pathLst>
            </a:custGeom>
            <a:gradFill rotWithShape="1">
              <a:gsLst>
                <a:gs pos="0">
                  <a:srgbClr val="DAB720"/>
                </a:gs>
                <a:gs pos="100000">
                  <a:srgbClr val="FFFFFF">
                    <a:alpha val="0"/>
                  </a:srgbClr>
                </a:gs>
              </a:gsLst>
              <a:lin ang="0" scaled="1"/>
            </a:gradFill>
            <a:ln w="9525">
              <a:noFill/>
              <a:round/>
            </a:ln>
          </p:spPr>
          <p:txBody>
            <a:bodyPr wrap="none" anchor="ctr"/>
            <a:lstStyle/>
            <a:p>
              <a:endParaRPr lang="zh-CN" altLang="en-US">
                <a:latin typeface="微软雅黑" charset="0"/>
                <a:ea typeface="微软雅黑" charset="0"/>
              </a:endParaRPr>
            </a:p>
          </p:txBody>
        </p:sp>
        <p:grpSp>
          <p:nvGrpSpPr>
            <p:cNvPr id="211976" name="Group 10"/>
            <p:cNvGrpSpPr/>
            <p:nvPr/>
          </p:nvGrpSpPr>
          <p:grpSpPr bwMode="auto">
            <a:xfrm>
              <a:off x="5700713" y="1558925"/>
              <a:ext cx="2257425" cy="2257425"/>
              <a:chOff x="867" y="738"/>
              <a:chExt cx="1422" cy="1422"/>
            </a:xfrm>
          </p:grpSpPr>
          <p:sp>
            <p:nvSpPr>
              <p:cNvPr id="211990" name="Oval 11"/>
              <p:cNvSpPr>
                <a:spLocks noChangeArrowheads="1"/>
              </p:cNvSpPr>
              <p:nvPr/>
            </p:nvSpPr>
            <p:spPr bwMode="gray">
              <a:xfrm>
                <a:off x="867" y="738"/>
                <a:ext cx="1422" cy="1422"/>
              </a:xfrm>
              <a:prstGeom prst="ellipse">
                <a:avLst/>
              </a:prstGeom>
              <a:gradFill rotWithShape="1">
                <a:gsLst>
                  <a:gs pos="0">
                    <a:srgbClr val="A19D57"/>
                  </a:gs>
                  <a:gs pos="100000">
                    <a:srgbClr val="D3CE73"/>
                  </a:gs>
                </a:gsLst>
                <a:lin ang="2700000" scaled="1"/>
              </a:gradFill>
              <a:ln w="38100" algn="ctr">
                <a:solidFill>
                  <a:srgbClr val="DDDDDD"/>
                </a:solidFill>
                <a:round/>
              </a:ln>
            </p:spPr>
            <p:txBody>
              <a:bodyPr wrap="none" anchor="ctr"/>
              <a:lstStyle/>
              <a:p>
                <a:endParaRPr lang="zh-CN" altLang="en-US">
                  <a:latin typeface="微软雅黑" charset="0"/>
                  <a:ea typeface="微软雅黑" charset="0"/>
                </a:endParaRPr>
              </a:p>
            </p:txBody>
          </p:sp>
          <p:sp>
            <p:nvSpPr>
              <p:cNvPr id="211991" name="Oval 12"/>
              <p:cNvSpPr>
                <a:spLocks noChangeArrowheads="1"/>
              </p:cNvSpPr>
              <p:nvPr/>
            </p:nvSpPr>
            <p:spPr bwMode="gray">
              <a:xfrm>
                <a:off x="909" y="774"/>
                <a:ext cx="1337" cy="1348"/>
              </a:xfrm>
              <a:prstGeom prst="ellipse">
                <a:avLst/>
              </a:prstGeom>
              <a:gradFill rotWithShape="1">
                <a:gsLst>
                  <a:gs pos="0">
                    <a:srgbClr val="D3CE73"/>
                  </a:gs>
                  <a:gs pos="100000">
                    <a:srgbClr val="A19D57"/>
                  </a:gs>
                </a:gsLst>
                <a:lin ang="2700000" scaled="1"/>
              </a:gradFill>
              <a:ln w="38100" algn="ctr">
                <a:noFill/>
                <a:round/>
              </a:ln>
            </p:spPr>
            <p:txBody>
              <a:bodyPr wrap="none" anchor="ctr"/>
              <a:lstStyle/>
              <a:p>
                <a:endParaRPr lang="zh-CN" altLang="en-US">
                  <a:latin typeface="微软雅黑" charset="0"/>
                  <a:ea typeface="微软雅黑" charset="0"/>
                </a:endParaRPr>
              </a:p>
            </p:txBody>
          </p:sp>
        </p:grpSp>
        <p:sp>
          <p:nvSpPr>
            <p:cNvPr id="211983" name="Freeform 21"/>
            <p:cNvSpPr/>
            <p:nvPr/>
          </p:nvSpPr>
          <p:spPr bwMode="gray">
            <a:xfrm>
              <a:off x="5810250" y="1614488"/>
              <a:ext cx="2033588" cy="781050"/>
            </a:xfrm>
            <a:custGeom>
              <a:avLst/>
              <a:gdLst>
                <a:gd name="T0" fmla="*/ 0 w 1293"/>
                <a:gd name="T1" fmla="*/ 490 h 492"/>
                <a:gd name="T2" fmla="*/ 1293 w 1293"/>
                <a:gd name="T3" fmla="*/ 492 h 492"/>
                <a:gd name="T4" fmla="*/ 1081 w 1293"/>
                <a:gd name="T5" fmla="*/ 160 h 492"/>
                <a:gd name="T6" fmla="*/ 648 w 1293"/>
                <a:gd name="T7" fmla="*/ 0 h 492"/>
                <a:gd name="T8" fmla="*/ 232 w 1293"/>
                <a:gd name="T9" fmla="*/ 147 h 492"/>
                <a:gd name="T10" fmla="*/ 0 w 1293"/>
                <a:gd name="T11" fmla="*/ 490 h 492"/>
                <a:gd name="T12" fmla="*/ 0 60000 65536"/>
                <a:gd name="T13" fmla="*/ 0 60000 65536"/>
                <a:gd name="T14" fmla="*/ 0 60000 65536"/>
                <a:gd name="T15" fmla="*/ 0 60000 65536"/>
                <a:gd name="T16" fmla="*/ 0 60000 65536"/>
                <a:gd name="T17" fmla="*/ 0 60000 65536"/>
                <a:gd name="T18" fmla="*/ 0 w 1293"/>
                <a:gd name="T19" fmla="*/ 0 h 492"/>
                <a:gd name="T20" fmla="*/ 1293 w 1293"/>
                <a:gd name="T21" fmla="*/ 492 h 492"/>
              </a:gdLst>
              <a:ahLst/>
              <a:cxnLst>
                <a:cxn ang="T12">
                  <a:pos x="T0" y="T1"/>
                </a:cxn>
                <a:cxn ang="T13">
                  <a:pos x="T2" y="T3"/>
                </a:cxn>
                <a:cxn ang="T14">
                  <a:pos x="T4" y="T5"/>
                </a:cxn>
                <a:cxn ang="T15">
                  <a:pos x="T6" y="T7"/>
                </a:cxn>
                <a:cxn ang="T16">
                  <a:pos x="T8" y="T9"/>
                </a:cxn>
                <a:cxn ang="T17">
                  <a:pos x="T10" y="T11"/>
                </a:cxn>
              </a:cxnLst>
              <a:rect l="T18" t="T19" r="T20" b="T21"/>
              <a:pathLst>
                <a:path w="1293" h="492">
                  <a:moveTo>
                    <a:pt x="0" y="490"/>
                  </a:moveTo>
                  <a:lnTo>
                    <a:pt x="1293" y="492"/>
                  </a:lnTo>
                  <a:cubicBezTo>
                    <a:pt x="1257" y="340"/>
                    <a:pt x="1165" y="235"/>
                    <a:pt x="1081" y="160"/>
                  </a:cubicBezTo>
                  <a:cubicBezTo>
                    <a:pt x="997" y="85"/>
                    <a:pt x="867" y="0"/>
                    <a:pt x="648" y="0"/>
                  </a:cubicBezTo>
                  <a:cubicBezTo>
                    <a:pt x="429" y="0"/>
                    <a:pt x="342" y="67"/>
                    <a:pt x="232" y="147"/>
                  </a:cubicBezTo>
                  <a:cubicBezTo>
                    <a:pt x="122" y="227"/>
                    <a:pt x="18" y="421"/>
                    <a:pt x="0" y="490"/>
                  </a:cubicBezTo>
                  <a:close/>
                </a:path>
              </a:pathLst>
            </a:custGeom>
            <a:solidFill>
              <a:srgbClr val="D3CE73"/>
            </a:solidFill>
            <a:ln w="9525">
              <a:noFill/>
              <a:round/>
            </a:ln>
          </p:spPr>
          <p:txBody>
            <a:bodyPr wrap="none" anchor="ctr"/>
            <a:lstStyle/>
            <a:p>
              <a:endParaRPr lang="zh-CN" altLang="en-US">
                <a:latin typeface="微软雅黑" charset="0"/>
                <a:ea typeface="微软雅黑" charset="0"/>
              </a:endParaRPr>
            </a:p>
          </p:txBody>
        </p:sp>
        <p:sp>
          <p:nvSpPr>
            <p:cNvPr id="28" name="Rectangle 24"/>
            <p:cNvSpPr>
              <a:spLocks noChangeArrowheads="1"/>
            </p:cNvSpPr>
            <p:nvPr/>
          </p:nvSpPr>
          <p:spPr bwMode="black">
            <a:xfrm>
              <a:off x="5903615" y="2334366"/>
              <a:ext cx="1836737" cy="584775"/>
            </a:xfrm>
            <a:prstGeom prst="rect">
              <a:avLst/>
            </a:prstGeom>
            <a:noFill/>
            <a:ln w="9525" algn="ctr">
              <a:noFill/>
              <a:miter lim="800000"/>
            </a:ln>
            <a:effectLst>
              <a:outerShdw dist="35921" dir="2700000" algn="ctr" rotWithShape="0">
                <a:srgbClr val="003300"/>
              </a:outerShdw>
            </a:effectLst>
          </p:spPr>
          <p:txBody>
            <a:bodyPr>
              <a:spAutoFit/>
            </a:bodyPr>
            <a:lstStyle/>
            <a:p>
              <a:pPr algn="ctr" eaLnBrk="0" hangingPunct="0">
                <a:defRPr/>
              </a:pPr>
              <a:r>
                <a:rPr lang="zh-CN" altLang="en-US" sz="3200" b="1" dirty="0" smtClean="0">
                  <a:solidFill>
                    <a:srgbClr val="FFFFFF"/>
                  </a:solidFill>
                  <a:latin typeface="微软雅黑" charset="0"/>
                  <a:ea typeface="微软雅黑" charset="0"/>
                </a:rPr>
                <a:t>职称晋升</a:t>
              </a:r>
            </a:p>
          </p:txBody>
        </p:sp>
      </p:grpSp>
      <p:grpSp>
        <p:nvGrpSpPr>
          <p:cNvPr id="3" name="组合 2"/>
          <p:cNvGrpSpPr/>
          <p:nvPr/>
        </p:nvGrpSpPr>
        <p:grpSpPr>
          <a:xfrm>
            <a:off x="3336925" y="3795713"/>
            <a:ext cx="2257425" cy="2792412"/>
            <a:chOff x="3336925" y="3795713"/>
            <a:chExt cx="2257425" cy="2792412"/>
          </a:xfrm>
        </p:grpSpPr>
        <p:sp>
          <p:nvSpPr>
            <p:cNvPr id="211970" name="Freeform 2"/>
            <p:cNvSpPr/>
            <p:nvPr/>
          </p:nvSpPr>
          <p:spPr bwMode="gray">
            <a:xfrm>
              <a:off x="3805238" y="3795713"/>
              <a:ext cx="1265237" cy="803275"/>
            </a:xfrm>
            <a:custGeom>
              <a:avLst/>
              <a:gdLst>
                <a:gd name="T0" fmla="*/ 390 w 797"/>
                <a:gd name="T1" fmla="*/ 0 h 506"/>
                <a:gd name="T2" fmla="*/ 448 w 797"/>
                <a:gd name="T3" fmla="*/ 64 h 506"/>
                <a:gd name="T4" fmla="*/ 797 w 797"/>
                <a:gd name="T5" fmla="*/ 495 h 506"/>
                <a:gd name="T6" fmla="*/ 390 w 797"/>
                <a:gd name="T7" fmla="*/ 355 h 506"/>
                <a:gd name="T8" fmla="*/ 0 w 797"/>
                <a:gd name="T9" fmla="*/ 506 h 506"/>
                <a:gd name="T10" fmla="*/ 390 w 797"/>
                <a:gd name="T11" fmla="*/ 0 h 506"/>
                <a:gd name="T12" fmla="*/ 0 60000 65536"/>
                <a:gd name="T13" fmla="*/ 0 60000 65536"/>
                <a:gd name="T14" fmla="*/ 0 60000 65536"/>
                <a:gd name="T15" fmla="*/ 0 60000 65536"/>
                <a:gd name="T16" fmla="*/ 0 60000 65536"/>
                <a:gd name="T17" fmla="*/ 0 60000 65536"/>
                <a:gd name="T18" fmla="*/ 0 w 797"/>
                <a:gd name="T19" fmla="*/ 0 h 506"/>
                <a:gd name="T20" fmla="*/ 797 w 797"/>
                <a:gd name="T21" fmla="*/ 506 h 506"/>
              </a:gdLst>
              <a:ahLst/>
              <a:cxnLst>
                <a:cxn ang="T12">
                  <a:pos x="T0" y="T1"/>
                </a:cxn>
                <a:cxn ang="T13">
                  <a:pos x="T2" y="T3"/>
                </a:cxn>
                <a:cxn ang="T14">
                  <a:pos x="T4" y="T5"/>
                </a:cxn>
                <a:cxn ang="T15">
                  <a:pos x="T6" y="T7"/>
                </a:cxn>
                <a:cxn ang="T16">
                  <a:pos x="T8" y="T9"/>
                </a:cxn>
                <a:cxn ang="T17">
                  <a:pos x="T10" y="T11"/>
                </a:cxn>
              </a:cxnLst>
              <a:rect l="T18" t="T19" r="T20" b="T21"/>
              <a:pathLst>
                <a:path w="797" h="506">
                  <a:moveTo>
                    <a:pt x="390" y="0"/>
                  </a:moveTo>
                  <a:lnTo>
                    <a:pt x="448" y="64"/>
                  </a:lnTo>
                  <a:lnTo>
                    <a:pt x="797" y="495"/>
                  </a:lnTo>
                  <a:lnTo>
                    <a:pt x="390" y="355"/>
                  </a:lnTo>
                  <a:lnTo>
                    <a:pt x="0" y="506"/>
                  </a:lnTo>
                  <a:lnTo>
                    <a:pt x="390" y="0"/>
                  </a:lnTo>
                  <a:close/>
                </a:path>
              </a:pathLst>
            </a:custGeom>
            <a:gradFill rotWithShape="1">
              <a:gsLst>
                <a:gs pos="0">
                  <a:srgbClr val="9999FF"/>
                </a:gs>
                <a:gs pos="100000">
                  <a:srgbClr val="FFFFFF">
                    <a:alpha val="0"/>
                  </a:srgbClr>
                </a:gs>
              </a:gsLst>
              <a:lin ang="5400000" scaled="1"/>
            </a:gradFill>
            <a:ln w="9525">
              <a:noFill/>
              <a:round/>
            </a:ln>
          </p:spPr>
          <p:txBody>
            <a:bodyPr wrap="none" anchor="ctr"/>
            <a:lstStyle/>
            <a:p>
              <a:endParaRPr lang="zh-CN" altLang="en-US">
                <a:latin typeface="微软雅黑" charset="0"/>
                <a:ea typeface="微软雅黑" charset="0"/>
              </a:endParaRPr>
            </a:p>
          </p:txBody>
        </p:sp>
        <p:grpSp>
          <p:nvGrpSpPr>
            <p:cNvPr id="211978" name="Group 14"/>
            <p:cNvGrpSpPr/>
            <p:nvPr/>
          </p:nvGrpSpPr>
          <p:grpSpPr bwMode="auto">
            <a:xfrm>
              <a:off x="3336925" y="4330700"/>
              <a:ext cx="2257425" cy="2257425"/>
              <a:chOff x="867" y="738"/>
              <a:chExt cx="1422" cy="1422"/>
            </a:xfrm>
          </p:grpSpPr>
          <p:sp>
            <p:nvSpPr>
              <p:cNvPr id="211988" name="Oval 15"/>
              <p:cNvSpPr>
                <a:spLocks noChangeArrowheads="1"/>
              </p:cNvSpPr>
              <p:nvPr/>
            </p:nvSpPr>
            <p:spPr bwMode="gray">
              <a:xfrm>
                <a:off x="867" y="738"/>
                <a:ext cx="1422" cy="1422"/>
              </a:xfrm>
              <a:prstGeom prst="ellipse">
                <a:avLst/>
              </a:prstGeom>
              <a:gradFill rotWithShape="1">
                <a:gsLst>
                  <a:gs pos="0">
                    <a:srgbClr val="7474C2"/>
                  </a:gs>
                  <a:gs pos="100000">
                    <a:srgbClr val="9999FF"/>
                  </a:gs>
                </a:gsLst>
                <a:lin ang="2700000" scaled="1"/>
              </a:gradFill>
              <a:ln w="38100" algn="ctr">
                <a:solidFill>
                  <a:srgbClr val="DDDDDD"/>
                </a:solidFill>
                <a:round/>
              </a:ln>
            </p:spPr>
            <p:txBody>
              <a:bodyPr wrap="none" anchor="ctr"/>
              <a:lstStyle/>
              <a:p>
                <a:endParaRPr lang="zh-CN" altLang="en-US">
                  <a:latin typeface="微软雅黑" charset="0"/>
                  <a:ea typeface="微软雅黑" charset="0"/>
                </a:endParaRPr>
              </a:p>
            </p:txBody>
          </p:sp>
          <p:sp>
            <p:nvSpPr>
              <p:cNvPr id="211989" name="Oval 16"/>
              <p:cNvSpPr>
                <a:spLocks noChangeArrowheads="1"/>
              </p:cNvSpPr>
              <p:nvPr/>
            </p:nvSpPr>
            <p:spPr bwMode="gray">
              <a:xfrm>
                <a:off x="909" y="774"/>
                <a:ext cx="1337" cy="1348"/>
              </a:xfrm>
              <a:prstGeom prst="ellipse">
                <a:avLst/>
              </a:prstGeom>
              <a:gradFill rotWithShape="1">
                <a:gsLst>
                  <a:gs pos="0">
                    <a:srgbClr val="9999FF"/>
                  </a:gs>
                  <a:gs pos="100000">
                    <a:srgbClr val="7474C2"/>
                  </a:gs>
                </a:gsLst>
                <a:lin ang="2700000" scaled="1"/>
              </a:gradFill>
              <a:ln w="38100" algn="ctr">
                <a:noFill/>
                <a:round/>
              </a:ln>
            </p:spPr>
            <p:txBody>
              <a:bodyPr wrap="none" anchor="ctr"/>
              <a:lstStyle/>
              <a:p>
                <a:endParaRPr lang="zh-CN" altLang="en-US">
                  <a:latin typeface="微软雅黑" charset="0"/>
                  <a:ea typeface="微软雅黑" charset="0"/>
                </a:endParaRPr>
              </a:p>
            </p:txBody>
          </p:sp>
        </p:grpSp>
        <p:sp>
          <p:nvSpPr>
            <p:cNvPr id="211981" name="Freeform 19"/>
            <p:cNvSpPr/>
            <p:nvPr/>
          </p:nvSpPr>
          <p:spPr bwMode="gray">
            <a:xfrm>
              <a:off x="3448050" y="4395788"/>
              <a:ext cx="2024063" cy="785812"/>
            </a:xfrm>
            <a:custGeom>
              <a:avLst/>
              <a:gdLst>
                <a:gd name="T0" fmla="*/ 0 w 1291"/>
                <a:gd name="T1" fmla="*/ 495 h 495"/>
                <a:gd name="T2" fmla="*/ 1291 w 1291"/>
                <a:gd name="T3" fmla="*/ 488 h 495"/>
                <a:gd name="T4" fmla="*/ 1079 w 1291"/>
                <a:gd name="T5" fmla="*/ 156 h 495"/>
                <a:gd name="T6" fmla="*/ 635 w 1291"/>
                <a:gd name="T7" fmla="*/ 0 h 495"/>
                <a:gd name="T8" fmla="*/ 230 w 1291"/>
                <a:gd name="T9" fmla="*/ 143 h 495"/>
                <a:gd name="T10" fmla="*/ 0 w 1291"/>
                <a:gd name="T11" fmla="*/ 495 h 495"/>
                <a:gd name="T12" fmla="*/ 0 60000 65536"/>
                <a:gd name="T13" fmla="*/ 0 60000 65536"/>
                <a:gd name="T14" fmla="*/ 0 60000 65536"/>
                <a:gd name="T15" fmla="*/ 0 60000 65536"/>
                <a:gd name="T16" fmla="*/ 0 60000 65536"/>
                <a:gd name="T17" fmla="*/ 0 60000 65536"/>
                <a:gd name="T18" fmla="*/ 0 w 1291"/>
                <a:gd name="T19" fmla="*/ 0 h 495"/>
                <a:gd name="T20" fmla="*/ 1291 w 1291"/>
                <a:gd name="T21" fmla="*/ 495 h 495"/>
              </a:gdLst>
              <a:ahLst/>
              <a:cxnLst>
                <a:cxn ang="T12">
                  <a:pos x="T0" y="T1"/>
                </a:cxn>
                <a:cxn ang="T13">
                  <a:pos x="T2" y="T3"/>
                </a:cxn>
                <a:cxn ang="T14">
                  <a:pos x="T4" y="T5"/>
                </a:cxn>
                <a:cxn ang="T15">
                  <a:pos x="T6" y="T7"/>
                </a:cxn>
                <a:cxn ang="T16">
                  <a:pos x="T8" y="T9"/>
                </a:cxn>
                <a:cxn ang="T17">
                  <a:pos x="T10" y="T11"/>
                </a:cxn>
              </a:cxnLst>
              <a:rect l="T18" t="T19" r="T20" b="T21"/>
              <a:pathLst>
                <a:path w="1291" h="495">
                  <a:moveTo>
                    <a:pt x="0" y="495"/>
                  </a:moveTo>
                  <a:lnTo>
                    <a:pt x="1291" y="488"/>
                  </a:lnTo>
                  <a:cubicBezTo>
                    <a:pt x="1255" y="336"/>
                    <a:pt x="1163" y="231"/>
                    <a:pt x="1079" y="156"/>
                  </a:cubicBezTo>
                  <a:cubicBezTo>
                    <a:pt x="995" y="81"/>
                    <a:pt x="854" y="0"/>
                    <a:pt x="635" y="0"/>
                  </a:cubicBezTo>
                  <a:cubicBezTo>
                    <a:pt x="416" y="0"/>
                    <a:pt x="340" y="63"/>
                    <a:pt x="230" y="143"/>
                  </a:cubicBezTo>
                  <a:cubicBezTo>
                    <a:pt x="120" y="223"/>
                    <a:pt x="6" y="413"/>
                    <a:pt x="0" y="495"/>
                  </a:cubicBezTo>
                  <a:close/>
                </a:path>
              </a:pathLst>
            </a:custGeom>
            <a:solidFill>
              <a:srgbClr val="9999FF"/>
            </a:solidFill>
            <a:ln w="9525">
              <a:noFill/>
              <a:round/>
            </a:ln>
          </p:spPr>
          <p:txBody>
            <a:bodyPr wrap="none" anchor="ctr"/>
            <a:lstStyle/>
            <a:p>
              <a:endParaRPr lang="zh-CN" altLang="en-US">
                <a:latin typeface="微软雅黑" charset="0"/>
                <a:ea typeface="微软雅黑" charset="0"/>
              </a:endParaRPr>
            </a:p>
          </p:txBody>
        </p:sp>
        <p:sp>
          <p:nvSpPr>
            <p:cNvPr id="29" name="Rectangle 24"/>
            <p:cNvSpPr>
              <a:spLocks noChangeArrowheads="1"/>
            </p:cNvSpPr>
            <p:nvPr/>
          </p:nvSpPr>
          <p:spPr bwMode="black">
            <a:xfrm>
              <a:off x="3527351" y="4869160"/>
              <a:ext cx="1836737" cy="1077218"/>
            </a:xfrm>
            <a:prstGeom prst="rect">
              <a:avLst/>
            </a:prstGeom>
            <a:noFill/>
            <a:ln w="9525" algn="ctr">
              <a:noFill/>
              <a:miter lim="800000"/>
            </a:ln>
            <a:effectLst>
              <a:outerShdw dist="35921" dir="2700000" algn="ctr" rotWithShape="0">
                <a:srgbClr val="003300"/>
              </a:outerShdw>
            </a:effectLst>
          </p:spPr>
          <p:txBody>
            <a:bodyPr>
              <a:spAutoFit/>
            </a:bodyPr>
            <a:lstStyle/>
            <a:p>
              <a:pPr algn="ctr" eaLnBrk="0" hangingPunct="0">
                <a:defRPr/>
              </a:pPr>
              <a:r>
                <a:rPr lang="zh-CN" altLang="en-US" sz="3200" b="1" dirty="0" smtClean="0">
                  <a:solidFill>
                    <a:srgbClr val="FFFFFF"/>
                  </a:solidFill>
                  <a:latin typeface="微软雅黑" charset="0"/>
                  <a:ea typeface="微软雅黑" charset="0"/>
                </a:rPr>
                <a:t>培训、编制、评奖</a:t>
              </a: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1497"/>
                                        </p:tgtEl>
                                        <p:attrNameLst>
                                          <p:attrName>style.visibility</p:attrName>
                                        </p:attrNameLst>
                                      </p:cBhvr>
                                      <p:to>
                                        <p:strVal val="visible"/>
                                      </p:to>
                                    </p:set>
                                    <p:animEffect transition="in" filter="fade">
                                      <p:cBhvr>
                                        <p:cTn id="7" dur="1000"/>
                                        <p:tgtEl>
                                          <p:spTgt spid="361497"/>
                                        </p:tgtEl>
                                      </p:cBhvr>
                                    </p:animEffect>
                                    <p:anim calcmode="lin" valueType="num">
                                      <p:cBhvr>
                                        <p:cTn id="8" dur="1000" fill="hold"/>
                                        <p:tgtEl>
                                          <p:spTgt spid="361497"/>
                                        </p:tgtEl>
                                        <p:attrNameLst>
                                          <p:attrName>ppt_x</p:attrName>
                                        </p:attrNameLst>
                                      </p:cBhvr>
                                      <p:tavLst>
                                        <p:tav tm="0">
                                          <p:val>
                                            <p:strVal val="#ppt_x"/>
                                          </p:val>
                                        </p:tav>
                                        <p:tav tm="100000">
                                          <p:val>
                                            <p:strVal val="#ppt_x"/>
                                          </p:val>
                                        </p:tav>
                                      </p:tavLst>
                                    </p:anim>
                                    <p:anim calcmode="lin" valueType="num">
                                      <p:cBhvr>
                                        <p:cTn id="9" dur="1000" fill="hold"/>
                                        <p:tgtEl>
                                          <p:spTgt spid="36149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1000"/>
                                        <p:tgtEl>
                                          <p:spTgt spid="2"/>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22"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9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gray">
          <a:xfrm>
            <a:off x="611560" y="404664"/>
            <a:ext cx="8280920" cy="57606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r>
              <a:rPr lang="zh-CN" altLang="en-US" sz="2400" dirty="0">
                <a:latin typeface="微软雅黑" charset="0"/>
                <a:ea typeface="微软雅黑" charset="0"/>
              </a:rPr>
              <a:t>在收入分配</a:t>
            </a:r>
            <a:r>
              <a:rPr lang="zh-CN" altLang="en-US" sz="2400" dirty="0" smtClean="0">
                <a:latin typeface="微软雅黑" charset="0"/>
                <a:ea typeface="微软雅黑" charset="0"/>
              </a:rPr>
              <a:t>方面：</a:t>
            </a:r>
            <a:endParaRPr lang="zh-CN" altLang="en-US" sz="2400" dirty="0">
              <a:latin typeface="微软雅黑" charset="0"/>
              <a:ea typeface="微软雅黑" charset="0"/>
            </a:endParaRPr>
          </a:p>
        </p:txBody>
      </p:sp>
      <p:sp>
        <p:nvSpPr>
          <p:cNvPr id="25" name="Rectangle 6"/>
          <p:cNvSpPr>
            <a:spLocks noChangeArrowheads="1"/>
          </p:cNvSpPr>
          <p:nvPr/>
        </p:nvSpPr>
        <p:spPr bwMode="auto">
          <a:xfrm>
            <a:off x="2514600" y="1600200"/>
            <a:ext cx="6377880" cy="1015663"/>
          </a:xfrm>
          <a:prstGeom prst="rect">
            <a:avLst/>
          </a:prstGeom>
          <a:noFill/>
          <a:ln w="9525">
            <a:noFill/>
            <a:miter lim="800000"/>
          </a:ln>
        </p:spPr>
        <p:txBody>
          <a:bodyPr wrap="square">
            <a:spAutoFit/>
          </a:bodyPr>
          <a:lstStyle/>
          <a:p>
            <a:r>
              <a:rPr lang="zh-CN" altLang="en-US" sz="2000" b="1" dirty="0">
                <a:latin typeface="微软雅黑" charset="0"/>
                <a:ea typeface="微软雅黑" charset="0"/>
              </a:rPr>
              <a:t>要综合考虑包括签约服务在内的绩效考核情况等因素，</a:t>
            </a:r>
            <a:r>
              <a:rPr lang="zh-CN" altLang="en-US" sz="2000" b="1" dirty="0">
                <a:solidFill>
                  <a:srgbClr val="FF0000"/>
                </a:solidFill>
                <a:latin typeface="微软雅黑" charset="0"/>
                <a:ea typeface="微软雅黑" charset="0"/>
              </a:rPr>
              <a:t>合理确定基层医疗卫生机构绩效工资总量</a:t>
            </a:r>
            <a:r>
              <a:rPr lang="zh-CN" altLang="en-US" sz="2000" b="1" dirty="0">
                <a:latin typeface="微软雅黑" charset="0"/>
                <a:ea typeface="微软雅黑" charset="0"/>
              </a:rPr>
              <a:t>，使家庭医生通过提供优质签约服务等</a:t>
            </a:r>
            <a:r>
              <a:rPr lang="zh-CN" altLang="en-US" sz="2000" b="1" dirty="0">
                <a:solidFill>
                  <a:srgbClr val="FF0000"/>
                </a:solidFill>
                <a:latin typeface="微软雅黑" charset="0"/>
                <a:ea typeface="微软雅黑" charset="0"/>
              </a:rPr>
              <a:t>合理提高收入水平</a:t>
            </a:r>
            <a:r>
              <a:rPr lang="zh-CN" altLang="en-US" sz="2000" b="1" dirty="0">
                <a:latin typeface="微软雅黑" charset="0"/>
                <a:ea typeface="微软雅黑" charset="0"/>
              </a:rPr>
              <a:t>。</a:t>
            </a:r>
            <a:endParaRPr lang="en-US" altLang="zh-CN" sz="1600" dirty="0">
              <a:latin typeface="微软雅黑" charset="0"/>
              <a:ea typeface="微软雅黑" charset="0"/>
            </a:endParaRPr>
          </a:p>
        </p:txBody>
      </p:sp>
      <p:grpSp>
        <p:nvGrpSpPr>
          <p:cNvPr id="2" name="组合 1"/>
          <p:cNvGrpSpPr/>
          <p:nvPr/>
        </p:nvGrpSpPr>
        <p:grpSpPr>
          <a:xfrm>
            <a:off x="898332" y="1395413"/>
            <a:ext cx="1467068" cy="4487862"/>
            <a:chOff x="898332" y="1395413"/>
            <a:chExt cx="1467068" cy="4487862"/>
          </a:xfrm>
        </p:grpSpPr>
        <p:sp>
          <p:nvSpPr>
            <p:cNvPr id="22" name="AutoShape 3"/>
            <p:cNvSpPr>
              <a:spLocks noChangeArrowheads="1"/>
            </p:cNvSpPr>
            <p:nvPr/>
          </p:nvSpPr>
          <p:spPr bwMode="gray">
            <a:xfrm>
              <a:off x="963613" y="1395413"/>
              <a:ext cx="1365250" cy="1339850"/>
            </a:xfrm>
            <a:prstGeom prst="flowChartConnector">
              <a:avLst/>
            </a:prstGeom>
            <a:gradFill rotWithShape="1">
              <a:gsLst>
                <a:gs pos="0">
                  <a:schemeClr val="folHlink"/>
                </a:gs>
                <a:gs pos="100000">
                  <a:schemeClr val="folHlink">
                    <a:gamma/>
                    <a:shade val="66275"/>
                    <a:invGamma/>
                  </a:schemeClr>
                </a:gs>
              </a:gsLst>
              <a:lin ang="2700000" scaled="1"/>
            </a:gradFill>
            <a:ln w="88900" cmpd="thinThick" algn="ctr">
              <a:solidFill>
                <a:srgbClr val="C0C0C0"/>
              </a:solidFill>
              <a:round/>
            </a:ln>
            <a:effectLst/>
          </p:spPr>
          <p:txBody>
            <a:bodyPr wrap="none" anchor="ctr"/>
            <a:lstStyle/>
            <a:p>
              <a:endParaRPr lang="zh-CN" altLang="en-US">
                <a:latin typeface="微软雅黑" charset="0"/>
                <a:ea typeface="微软雅黑" charset="0"/>
              </a:endParaRPr>
            </a:p>
          </p:txBody>
        </p:sp>
        <p:sp>
          <p:nvSpPr>
            <p:cNvPr id="23" name="AutoShape 4"/>
            <p:cNvSpPr>
              <a:spLocks noChangeArrowheads="1"/>
            </p:cNvSpPr>
            <p:nvPr/>
          </p:nvSpPr>
          <p:spPr bwMode="gray">
            <a:xfrm>
              <a:off x="963613" y="2962275"/>
              <a:ext cx="1365250" cy="1339850"/>
            </a:xfrm>
            <a:prstGeom prst="flowChartConnector">
              <a:avLst/>
            </a:prstGeom>
            <a:gradFill rotWithShape="1">
              <a:gsLst>
                <a:gs pos="0">
                  <a:schemeClr val="hlink"/>
                </a:gs>
                <a:gs pos="100000">
                  <a:schemeClr val="hlink">
                    <a:gamma/>
                    <a:shade val="66275"/>
                    <a:invGamma/>
                  </a:schemeClr>
                </a:gs>
              </a:gsLst>
              <a:lin ang="2700000" scaled="1"/>
            </a:gradFill>
            <a:ln w="88900" cmpd="thinThick" algn="ctr">
              <a:solidFill>
                <a:srgbClr val="C0C0C0"/>
              </a:solidFill>
              <a:round/>
            </a:ln>
            <a:effectLst/>
          </p:spPr>
          <p:txBody>
            <a:bodyPr wrap="none" anchor="ctr"/>
            <a:lstStyle/>
            <a:p>
              <a:endParaRPr lang="zh-CN" altLang="en-US">
                <a:latin typeface="微软雅黑" charset="0"/>
                <a:ea typeface="微软雅黑" charset="0"/>
              </a:endParaRPr>
            </a:p>
          </p:txBody>
        </p:sp>
        <p:sp>
          <p:nvSpPr>
            <p:cNvPr id="24" name="AutoShape 5"/>
            <p:cNvSpPr>
              <a:spLocks noChangeArrowheads="1"/>
            </p:cNvSpPr>
            <p:nvPr/>
          </p:nvSpPr>
          <p:spPr bwMode="gray">
            <a:xfrm>
              <a:off x="963613" y="4543425"/>
              <a:ext cx="1365250" cy="1339850"/>
            </a:xfrm>
            <a:prstGeom prst="flowChartConnector">
              <a:avLst/>
            </a:prstGeom>
            <a:gradFill rotWithShape="1">
              <a:gsLst>
                <a:gs pos="0">
                  <a:schemeClr val="accent1"/>
                </a:gs>
                <a:gs pos="100000">
                  <a:schemeClr val="accent1">
                    <a:gamma/>
                    <a:shade val="66275"/>
                    <a:invGamma/>
                  </a:schemeClr>
                </a:gs>
              </a:gsLst>
              <a:lin ang="2700000" scaled="1"/>
            </a:gradFill>
            <a:ln w="88900" cmpd="thinThick" algn="ctr">
              <a:solidFill>
                <a:srgbClr val="C0C0C0"/>
              </a:solidFill>
              <a:round/>
            </a:ln>
            <a:effectLst/>
          </p:spPr>
          <p:txBody>
            <a:bodyPr wrap="none" anchor="ctr"/>
            <a:lstStyle/>
            <a:p>
              <a:endParaRPr lang="zh-CN" altLang="en-US">
                <a:latin typeface="微软雅黑" charset="0"/>
                <a:ea typeface="微软雅黑" charset="0"/>
              </a:endParaRPr>
            </a:p>
          </p:txBody>
        </p:sp>
        <p:sp>
          <p:nvSpPr>
            <p:cNvPr id="31" name="Rectangle 9"/>
            <p:cNvSpPr>
              <a:spLocks noChangeArrowheads="1"/>
            </p:cNvSpPr>
            <p:nvPr/>
          </p:nvSpPr>
          <p:spPr bwMode="auto">
            <a:xfrm>
              <a:off x="939939" y="1700808"/>
              <a:ext cx="1415772" cy="830997"/>
            </a:xfrm>
            <a:prstGeom prst="rect">
              <a:avLst/>
            </a:prstGeom>
            <a:noFill/>
            <a:ln w="9525" algn="ctr">
              <a:noFill/>
              <a:miter lim="800000"/>
            </a:ln>
          </p:spPr>
          <p:txBody>
            <a:bodyPr wrap="none">
              <a:spAutoFit/>
            </a:bodyPr>
            <a:lstStyle/>
            <a:p>
              <a:pPr algn="ctr"/>
              <a:r>
                <a:rPr lang="zh-CN" altLang="en-US" sz="2400" b="1" dirty="0" smtClean="0">
                  <a:solidFill>
                    <a:srgbClr val="FFFFFF"/>
                  </a:solidFill>
                  <a:latin typeface="微软雅黑" charset="0"/>
                  <a:ea typeface="微软雅黑" charset="0"/>
                </a:rPr>
                <a:t>绩效工资</a:t>
              </a:r>
              <a:endParaRPr lang="en-US" altLang="zh-CN" sz="2400" b="1" dirty="0" smtClean="0">
                <a:solidFill>
                  <a:srgbClr val="FFFFFF"/>
                </a:solidFill>
                <a:latin typeface="微软雅黑" charset="0"/>
                <a:ea typeface="微软雅黑" charset="0"/>
              </a:endParaRPr>
            </a:p>
            <a:p>
              <a:pPr algn="ctr"/>
              <a:r>
                <a:rPr lang="zh-CN" altLang="en-US" sz="2400" b="1" dirty="0" smtClean="0">
                  <a:solidFill>
                    <a:srgbClr val="FFFFFF"/>
                  </a:solidFill>
                  <a:latin typeface="微软雅黑" charset="0"/>
                  <a:ea typeface="微软雅黑" charset="0"/>
                </a:rPr>
                <a:t>总量</a:t>
              </a:r>
              <a:endParaRPr lang="en-US" altLang="zh-CN" sz="2400" b="1" dirty="0">
                <a:solidFill>
                  <a:srgbClr val="FFFFFF"/>
                </a:solidFill>
                <a:latin typeface="微软雅黑" charset="0"/>
                <a:ea typeface="微软雅黑" charset="0"/>
              </a:endParaRPr>
            </a:p>
          </p:txBody>
        </p:sp>
        <p:sp>
          <p:nvSpPr>
            <p:cNvPr id="34" name="Rectangle 9"/>
            <p:cNvSpPr>
              <a:spLocks noChangeArrowheads="1"/>
            </p:cNvSpPr>
            <p:nvPr/>
          </p:nvSpPr>
          <p:spPr bwMode="auto">
            <a:xfrm>
              <a:off x="898332" y="3318083"/>
              <a:ext cx="1467068" cy="707886"/>
            </a:xfrm>
            <a:prstGeom prst="rect">
              <a:avLst/>
            </a:prstGeom>
            <a:noFill/>
            <a:ln w="9525" algn="ctr">
              <a:noFill/>
              <a:miter lim="800000"/>
            </a:ln>
          </p:spPr>
          <p:txBody>
            <a:bodyPr wrap="none">
              <a:spAutoFit/>
            </a:bodyPr>
            <a:lstStyle/>
            <a:p>
              <a:pPr algn="ctr"/>
              <a:r>
                <a:rPr lang="zh-CN" altLang="en-US" sz="2000" b="1" dirty="0" smtClean="0">
                  <a:solidFill>
                    <a:srgbClr val="FFFFFF"/>
                  </a:solidFill>
                  <a:latin typeface="微软雅黑" charset="0"/>
                  <a:ea typeface="微软雅黑" charset="0"/>
                </a:rPr>
                <a:t>向全科医生</a:t>
              </a:r>
              <a:endParaRPr lang="en-US" altLang="zh-CN" sz="2000" b="1" dirty="0" smtClean="0">
                <a:solidFill>
                  <a:srgbClr val="FFFFFF"/>
                </a:solidFill>
                <a:latin typeface="微软雅黑" charset="0"/>
                <a:ea typeface="微软雅黑" charset="0"/>
              </a:endParaRPr>
            </a:p>
            <a:p>
              <a:pPr algn="ctr"/>
              <a:r>
                <a:rPr lang="zh-CN" altLang="en-US" sz="2000" b="1" dirty="0" smtClean="0">
                  <a:solidFill>
                    <a:srgbClr val="FFFFFF"/>
                  </a:solidFill>
                  <a:latin typeface="微软雅黑" charset="0"/>
                  <a:ea typeface="微软雅黑" charset="0"/>
                </a:rPr>
                <a:t>倾斜</a:t>
              </a:r>
              <a:endParaRPr lang="en-US" altLang="zh-CN" sz="2000" b="1" dirty="0">
                <a:solidFill>
                  <a:srgbClr val="FFFFFF"/>
                </a:solidFill>
                <a:latin typeface="微软雅黑" charset="0"/>
                <a:ea typeface="微软雅黑" charset="0"/>
              </a:endParaRPr>
            </a:p>
          </p:txBody>
        </p:sp>
        <p:sp>
          <p:nvSpPr>
            <p:cNvPr id="35" name="Rectangle 9"/>
            <p:cNvSpPr>
              <a:spLocks noChangeArrowheads="1"/>
            </p:cNvSpPr>
            <p:nvPr/>
          </p:nvSpPr>
          <p:spPr bwMode="auto">
            <a:xfrm>
              <a:off x="938493" y="4902259"/>
              <a:ext cx="1415772" cy="830997"/>
            </a:xfrm>
            <a:prstGeom prst="rect">
              <a:avLst/>
            </a:prstGeom>
            <a:noFill/>
            <a:ln w="9525" algn="ctr">
              <a:noFill/>
              <a:miter lim="800000"/>
            </a:ln>
          </p:spPr>
          <p:txBody>
            <a:bodyPr wrap="none">
              <a:spAutoFit/>
            </a:bodyPr>
            <a:lstStyle/>
            <a:p>
              <a:pPr algn="ctr"/>
              <a:r>
                <a:rPr lang="zh-CN" altLang="en-US" sz="2400" b="1" dirty="0" smtClean="0">
                  <a:solidFill>
                    <a:srgbClr val="FFFFFF"/>
                  </a:solidFill>
                  <a:latin typeface="微软雅黑" charset="0"/>
                  <a:ea typeface="微软雅黑" charset="0"/>
                </a:rPr>
                <a:t>收支结余</a:t>
              </a:r>
              <a:endParaRPr lang="en-US" altLang="zh-CN" sz="2400" b="1" dirty="0" smtClean="0">
                <a:solidFill>
                  <a:srgbClr val="FFFFFF"/>
                </a:solidFill>
                <a:latin typeface="微软雅黑" charset="0"/>
                <a:ea typeface="微软雅黑" charset="0"/>
              </a:endParaRPr>
            </a:p>
            <a:p>
              <a:pPr algn="ctr"/>
              <a:r>
                <a:rPr lang="zh-CN" altLang="en-US" sz="2400" b="1" dirty="0" smtClean="0">
                  <a:solidFill>
                    <a:srgbClr val="FFFFFF"/>
                  </a:solidFill>
                  <a:latin typeface="微软雅黑" charset="0"/>
                  <a:ea typeface="微软雅黑" charset="0"/>
                </a:rPr>
                <a:t>提取</a:t>
              </a:r>
              <a:endParaRPr lang="en-US" altLang="zh-CN" sz="2400" b="1" dirty="0">
                <a:solidFill>
                  <a:srgbClr val="FFFFFF"/>
                </a:solidFill>
                <a:latin typeface="微软雅黑" charset="0"/>
                <a:ea typeface="微软雅黑" charset="0"/>
              </a:endParaRPr>
            </a:p>
          </p:txBody>
        </p:sp>
      </p:grpSp>
      <p:sp>
        <p:nvSpPr>
          <p:cNvPr id="36" name="Rectangle 6"/>
          <p:cNvSpPr>
            <a:spLocks noChangeArrowheads="1"/>
          </p:cNvSpPr>
          <p:nvPr/>
        </p:nvSpPr>
        <p:spPr bwMode="auto">
          <a:xfrm>
            <a:off x="2512796" y="3169996"/>
            <a:ext cx="6377880" cy="1015663"/>
          </a:xfrm>
          <a:prstGeom prst="rect">
            <a:avLst/>
          </a:prstGeom>
          <a:noFill/>
          <a:ln w="9525">
            <a:noFill/>
            <a:miter lim="800000"/>
          </a:ln>
        </p:spPr>
        <p:txBody>
          <a:bodyPr wrap="square">
            <a:spAutoFit/>
          </a:bodyPr>
          <a:lstStyle/>
          <a:p>
            <a:r>
              <a:rPr lang="zh-CN" altLang="en-US" sz="2000" b="1" dirty="0">
                <a:latin typeface="微软雅黑" charset="0"/>
                <a:ea typeface="微软雅黑" charset="0"/>
              </a:rPr>
              <a:t>基层医疗卫生机构在内部绩效工资分配时，可采取</a:t>
            </a:r>
            <a:r>
              <a:rPr lang="zh-CN" altLang="en-US" sz="2000" b="1" dirty="0">
                <a:solidFill>
                  <a:srgbClr val="FF0000"/>
                </a:solidFill>
                <a:latin typeface="微软雅黑" charset="0"/>
                <a:ea typeface="微软雅黑" charset="0"/>
              </a:rPr>
              <a:t>设立全科医生津贴</a:t>
            </a:r>
            <a:r>
              <a:rPr lang="zh-CN" altLang="en-US" sz="2000" b="1" dirty="0">
                <a:latin typeface="微软雅黑" charset="0"/>
                <a:ea typeface="微软雅黑" charset="0"/>
              </a:rPr>
              <a:t>等方式向承担签约服务等临床一线任务的人员倾斜。</a:t>
            </a:r>
            <a:endParaRPr lang="en-US" altLang="zh-CN" sz="1600" dirty="0">
              <a:latin typeface="微软雅黑" charset="0"/>
              <a:ea typeface="微软雅黑" charset="0"/>
            </a:endParaRPr>
          </a:p>
        </p:txBody>
      </p:sp>
      <p:sp>
        <p:nvSpPr>
          <p:cNvPr id="37" name="Rectangle 6"/>
          <p:cNvSpPr>
            <a:spLocks noChangeArrowheads="1"/>
          </p:cNvSpPr>
          <p:nvPr/>
        </p:nvSpPr>
        <p:spPr bwMode="auto">
          <a:xfrm>
            <a:off x="2514600" y="4953362"/>
            <a:ext cx="6377880" cy="707886"/>
          </a:xfrm>
          <a:prstGeom prst="rect">
            <a:avLst/>
          </a:prstGeom>
          <a:noFill/>
          <a:ln w="9525">
            <a:noFill/>
            <a:miter lim="800000"/>
          </a:ln>
        </p:spPr>
        <p:txBody>
          <a:bodyPr wrap="square">
            <a:spAutoFit/>
          </a:bodyPr>
          <a:lstStyle/>
          <a:p>
            <a:r>
              <a:rPr lang="zh-CN" altLang="en-US" sz="2000" b="1" dirty="0">
                <a:latin typeface="微软雅黑" charset="0"/>
                <a:ea typeface="微软雅黑" charset="0"/>
              </a:rPr>
              <a:t>基层医疗卫生机构</a:t>
            </a:r>
            <a:r>
              <a:rPr lang="zh-CN" altLang="en-US" sz="2000" b="1" dirty="0">
                <a:solidFill>
                  <a:srgbClr val="FF0000"/>
                </a:solidFill>
                <a:latin typeface="微软雅黑" charset="0"/>
                <a:ea typeface="微软雅黑" charset="0"/>
              </a:rPr>
              <a:t>收支结余部分可按规定提取奖励基金</a:t>
            </a:r>
            <a:r>
              <a:rPr lang="zh-CN" altLang="en-US" sz="2000" b="1" dirty="0">
                <a:latin typeface="微软雅黑" charset="0"/>
                <a:ea typeface="微软雅黑" charset="0"/>
              </a:rPr>
              <a:t>，鼓励多劳多得、优绩优酬。</a:t>
            </a:r>
            <a:endParaRPr lang="en-US" altLang="zh-CN" sz="1600" dirty="0">
              <a:latin typeface="微软雅黑" charset="0"/>
              <a:ea typeface="微软雅黑"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1000"/>
                                        <p:tgtEl>
                                          <p:spTgt spid="2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100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gray">
          <a:xfrm>
            <a:off x="611560" y="404664"/>
            <a:ext cx="8280920" cy="237626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30000"/>
              </a:lnSpc>
            </a:pPr>
            <a:r>
              <a:rPr lang="zh-CN" altLang="en-US" sz="2400" dirty="0" smtClean="0">
                <a:latin typeface="微软雅黑" charset="0"/>
                <a:ea typeface="微软雅黑" charset="0"/>
              </a:rPr>
              <a:t>       同时</a:t>
            </a:r>
            <a:r>
              <a:rPr lang="zh-CN" altLang="en-US" sz="2400" dirty="0">
                <a:latin typeface="微软雅黑" charset="0"/>
                <a:ea typeface="微软雅黑" charset="0"/>
              </a:rPr>
              <a:t>，应在</a:t>
            </a:r>
            <a:r>
              <a:rPr lang="zh-CN" altLang="en-US" sz="2400" dirty="0">
                <a:solidFill>
                  <a:srgbClr val="FF0000"/>
                </a:solidFill>
                <a:latin typeface="微软雅黑" charset="0"/>
                <a:ea typeface="微软雅黑" charset="0"/>
              </a:rPr>
              <a:t>编制、人员聘用、职称晋升、在职培训、评奖推优等</a:t>
            </a:r>
            <a:r>
              <a:rPr lang="zh-CN" altLang="en-US" sz="2400" dirty="0">
                <a:latin typeface="微软雅黑" charset="0"/>
                <a:ea typeface="微软雅黑" charset="0"/>
              </a:rPr>
              <a:t>方面重点向全科医生倾斜，加快全科医生队伍建设，提升签约服务水平</a:t>
            </a:r>
            <a:r>
              <a:rPr lang="zh-CN" altLang="en-US" sz="2400" dirty="0" smtClean="0">
                <a:latin typeface="微软雅黑" charset="0"/>
                <a:ea typeface="微软雅黑" charset="0"/>
              </a:rPr>
              <a:t>。</a:t>
            </a:r>
            <a:endParaRPr lang="en-US" altLang="zh-CN" sz="2400" dirty="0" smtClean="0">
              <a:latin typeface="微软雅黑" charset="0"/>
              <a:ea typeface="微软雅黑" charset="0"/>
            </a:endParaRPr>
          </a:p>
          <a:p>
            <a:pPr>
              <a:lnSpc>
                <a:spcPct val="130000"/>
              </a:lnSpc>
            </a:pPr>
            <a:r>
              <a:rPr lang="zh-CN" altLang="en-US" sz="2400" dirty="0" smtClean="0">
                <a:latin typeface="微软雅黑" charset="0"/>
                <a:ea typeface="微软雅黑" charset="0"/>
              </a:rPr>
              <a:t>       一是</a:t>
            </a:r>
            <a:r>
              <a:rPr lang="zh-CN" altLang="en-US" sz="2400" dirty="0">
                <a:solidFill>
                  <a:srgbClr val="FF0000"/>
                </a:solidFill>
                <a:latin typeface="微软雅黑" charset="0"/>
                <a:ea typeface="微软雅黑" charset="0"/>
              </a:rPr>
              <a:t>将优秀人员纳入各级政府人才引进优惠政策范围</a:t>
            </a:r>
            <a:r>
              <a:rPr lang="zh-CN" altLang="en-US" sz="2400" dirty="0">
                <a:latin typeface="微软雅黑" charset="0"/>
                <a:ea typeface="微软雅黑" charset="0"/>
              </a:rPr>
              <a:t>，增强全科医生的职业吸引力。</a:t>
            </a:r>
          </a:p>
        </p:txBody>
      </p:sp>
      <p:pic>
        <p:nvPicPr>
          <p:cNvPr id="2" name="图片 1"/>
          <p:cNvPicPr>
            <a:picLocks noChangeAspect="1"/>
          </p:cNvPicPr>
          <p:nvPr/>
        </p:nvPicPr>
        <p:blipFill>
          <a:blip r:embed="rId2"/>
          <a:stretch>
            <a:fillRect/>
          </a:stretch>
        </p:blipFill>
        <p:spPr>
          <a:xfrm>
            <a:off x="467544" y="2996952"/>
            <a:ext cx="8276590" cy="31683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gray">
          <a:xfrm>
            <a:off x="467544" y="260648"/>
            <a:ext cx="8280920" cy="1123678"/>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30000"/>
              </a:lnSpc>
            </a:pPr>
            <a:r>
              <a:rPr lang="zh-CN" altLang="en-US" sz="2400" dirty="0" smtClean="0">
                <a:latin typeface="微软雅黑" charset="0"/>
                <a:ea typeface="微软雅黑" charset="0"/>
              </a:rPr>
              <a:t>       二</a:t>
            </a:r>
            <a:r>
              <a:rPr lang="zh-CN" altLang="en-US" sz="2400" dirty="0">
                <a:latin typeface="微软雅黑" charset="0"/>
                <a:ea typeface="微软雅黑" charset="0"/>
              </a:rPr>
              <a:t>是落实</a:t>
            </a:r>
            <a:r>
              <a:rPr lang="en-US" altLang="zh-CN" sz="2400" dirty="0">
                <a:solidFill>
                  <a:srgbClr val="FF0000"/>
                </a:solidFill>
                <a:latin typeface="微软雅黑" charset="0"/>
                <a:ea typeface="微软雅黑" charset="0"/>
              </a:rPr>
              <a:t>《</a:t>
            </a:r>
            <a:r>
              <a:rPr lang="zh-CN" altLang="en-US" sz="2400" dirty="0">
                <a:solidFill>
                  <a:srgbClr val="FF0000"/>
                </a:solidFill>
                <a:latin typeface="微软雅黑" charset="0"/>
                <a:ea typeface="微软雅黑" charset="0"/>
              </a:rPr>
              <a:t>关于进一步改革完善基层卫生专业技术人员职称评审工作的指导意见</a:t>
            </a:r>
            <a:r>
              <a:rPr lang="en-US" altLang="zh-CN" sz="2400" dirty="0">
                <a:solidFill>
                  <a:srgbClr val="FF0000"/>
                </a:solidFill>
                <a:latin typeface="微软雅黑" charset="0"/>
                <a:ea typeface="微软雅黑" charset="0"/>
              </a:rPr>
              <a:t>》</a:t>
            </a:r>
            <a:r>
              <a:rPr lang="zh-CN" altLang="en-US" sz="2400" dirty="0">
                <a:latin typeface="微软雅黑" charset="0"/>
                <a:ea typeface="微软雅黑" charset="0"/>
              </a:rPr>
              <a:t>（人社部发</a:t>
            </a:r>
            <a:r>
              <a:rPr lang="en-US" altLang="zh-CN" sz="2400" dirty="0">
                <a:latin typeface="微软雅黑" charset="0"/>
                <a:ea typeface="微软雅黑" charset="0"/>
              </a:rPr>
              <a:t>〔2015〕94</a:t>
            </a:r>
            <a:r>
              <a:rPr lang="zh-CN" altLang="en-US" sz="2400" dirty="0" smtClean="0">
                <a:latin typeface="微软雅黑" charset="0"/>
                <a:ea typeface="微软雅黑" charset="0"/>
              </a:rPr>
              <a:t>号：</a:t>
            </a:r>
            <a:endParaRPr lang="zh-CN" altLang="en-US" sz="2400" dirty="0">
              <a:latin typeface="微软雅黑" charset="0"/>
              <a:ea typeface="微软雅黑" charset="0"/>
            </a:endParaRPr>
          </a:p>
        </p:txBody>
      </p:sp>
      <p:sp>
        <p:nvSpPr>
          <p:cNvPr id="3" name="Freeform 2"/>
          <p:cNvSpPr/>
          <p:nvPr/>
        </p:nvSpPr>
        <p:spPr bwMode="gray">
          <a:xfrm rot="21175831">
            <a:off x="631825" y="3154659"/>
            <a:ext cx="1812925" cy="2336800"/>
          </a:xfrm>
          <a:custGeom>
            <a:avLst/>
            <a:gdLst>
              <a:gd name="T0" fmla="*/ 756 w 2220"/>
              <a:gd name="T1" fmla="*/ 0 h 2878"/>
              <a:gd name="T2" fmla="*/ 568 w 2220"/>
              <a:gd name="T3" fmla="*/ 112 h 2878"/>
              <a:gd name="T4" fmla="*/ 464 w 2220"/>
              <a:gd name="T5" fmla="*/ 212 h 2878"/>
              <a:gd name="T6" fmla="*/ 300 w 2220"/>
              <a:gd name="T7" fmla="*/ 164 h 2878"/>
              <a:gd name="T8" fmla="*/ 180 w 2220"/>
              <a:gd name="T9" fmla="*/ 156 h 2878"/>
              <a:gd name="T10" fmla="*/ 16 w 2220"/>
              <a:gd name="T11" fmla="*/ 184 h 2878"/>
              <a:gd name="T12" fmla="*/ 68 w 2220"/>
              <a:gd name="T13" fmla="*/ 368 h 2878"/>
              <a:gd name="T14" fmla="*/ 224 w 2220"/>
              <a:gd name="T15" fmla="*/ 460 h 2878"/>
              <a:gd name="T16" fmla="*/ 272 w 2220"/>
              <a:gd name="T17" fmla="*/ 664 h 2878"/>
              <a:gd name="T18" fmla="*/ 248 w 2220"/>
              <a:gd name="T19" fmla="*/ 900 h 2878"/>
              <a:gd name="T20" fmla="*/ 180 w 2220"/>
              <a:gd name="T21" fmla="*/ 1072 h 2878"/>
              <a:gd name="T22" fmla="*/ 144 w 2220"/>
              <a:gd name="T23" fmla="*/ 1240 h 2878"/>
              <a:gd name="T24" fmla="*/ 236 w 2220"/>
              <a:gd name="T25" fmla="*/ 1476 h 2878"/>
              <a:gd name="T26" fmla="*/ 328 w 2220"/>
              <a:gd name="T27" fmla="*/ 1556 h 2878"/>
              <a:gd name="T28" fmla="*/ 436 w 2220"/>
              <a:gd name="T29" fmla="*/ 1772 h 2878"/>
              <a:gd name="T30" fmla="*/ 452 w 2220"/>
              <a:gd name="T31" fmla="*/ 1964 h 2878"/>
              <a:gd name="T32" fmla="*/ 384 w 2220"/>
              <a:gd name="T33" fmla="*/ 2196 h 2878"/>
              <a:gd name="T34" fmla="*/ 140 w 2220"/>
              <a:gd name="T35" fmla="*/ 2420 h 2878"/>
              <a:gd name="T36" fmla="*/ 64 w 2220"/>
              <a:gd name="T37" fmla="*/ 2572 h 2878"/>
              <a:gd name="T38" fmla="*/ 188 w 2220"/>
              <a:gd name="T39" fmla="*/ 2848 h 2878"/>
              <a:gd name="T40" fmla="*/ 360 w 2220"/>
              <a:gd name="T41" fmla="*/ 2556 h 2878"/>
              <a:gd name="T42" fmla="*/ 680 w 2220"/>
              <a:gd name="T43" fmla="*/ 2340 h 2878"/>
              <a:gd name="T44" fmla="*/ 744 w 2220"/>
              <a:gd name="T45" fmla="*/ 2076 h 2878"/>
              <a:gd name="T46" fmla="*/ 736 w 2220"/>
              <a:gd name="T47" fmla="*/ 1644 h 2878"/>
              <a:gd name="T48" fmla="*/ 756 w 2220"/>
              <a:gd name="T49" fmla="*/ 1412 h 2878"/>
              <a:gd name="T50" fmla="*/ 888 w 2220"/>
              <a:gd name="T51" fmla="*/ 1304 h 2878"/>
              <a:gd name="T52" fmla="*/ 1060 w 2220"/>
              <a:gd name="T53" fmla="*/ 1292 h 2878"/>
              <a:gd name="T54" fmla="*/ 1260 w 2220"/>
              <a:gd name="T55" fmla="*/ 1328 h 2878"/>
              <a:gd name="T56" fmla="*/ 1400 w 2220"/>
              <a:gd name="T57" fmla="*/ 1380 h 2878"/>
              <a:gd name="T58" fmla="*/ 1672 w 2220"/>
              <a:gd name="T59" fmla="*/ 1484 h 2878"/>
              <a:gd name="T60" fmla="*/ 1856 w 2220"/>
              <a:gd name="T61" fmla="*/ 1432 h 2878"/>
              <a:gd name="T62" fmla="*/ 1896 w 2220"/>
              <a:gd name="T63" fmla="*/ 1148 h 2878"/>
              <a:gd name="T64" fmla="*/ 2032 w 2220"/>
              <a:gd name="T65" fmla="*/ 832 h 2878"/>
              <a:gd name="T66" fmla="*/ 2220 w 2220"/>
              <a:gd name="T67" fmla="*/ 140 h 2878"/>
              <a:gd name="T68" fmla="*/ 1788 w 2220"/>
              <a:gd name="T69" fmla="*/ 108 h 2878"/>
              <a:gd name="T70" fmla="*/ 1724 w 2220"/>
              <a:gd name="T71" fmla="*/ 320 h 2878"/>
              <a:gd name="T72" fmla="*/ 1723 w 2220"/>
              <a:gd name="T73" fmla="*/ 351 h 2878"/>
              <a:gd name="T74" fmla="*/ 1620 w 2220"/>
              <a:gd name="T75" fmla="*/ 548 h 2878"/>
              <a:gd name="T76" fmla="*/ 1700 w 2220"/>
              <a:gd name="T77" fmla="*/ 780 h 2878"/>
              <a:gd name="T78" fmla="*/ 1632 w 2220"/>
              <a:gd name="T79" fmla="*/ 904 h 2878"/>
              <a:gd name="T80" fmla="*/ 1424 w 2220"/>
              <a:gd name="T81" fmla="*/ 952 h 2878"/>
              <a:gd name="T82" fmla="*/ 1216 w 2220"/>
              <a:gd name="T83" fmla="*/ 992 h 2878"/>
              <a:gd name="T84" fmla="*/ 992 w 2220"/>
              <a:gd name="T85" fmla="*/ 956 h 2878"/>
              <a:gd name="T86" fmla="*/ 876 w 2220"/>
              <a:gd name="T87" fmla="*/ 884 h 2878"/>
              <a:gd name="T88" fmla="*/ 928 w 2220"/>
              <a:gd name="T89" fmla="*/ 728 h 2878"/>
              <a:gd name="T90" fmla="*/ 1204 w 2220"/>
              <a:gd name="T91" fmla="*/ 740 h 2878"/>
              <a:gd name="T92" fmla="*/ 1468 w 2220"/>
              <a:gd name="T93" fmla="*/ 592 h 2878"/>
              <a:gd name="T94" fmla="*/ 1592 w 2220"/>
              <a:gd name="T95" fmla="*/ 520 h 2878"/>
              <a:gd name="T96" fmla="*/ 1612 w 2220"/>
              <a:gd name="T97" fmla="*/ 492 h 2878"/>
              <a:gd name="T98" fmla="*/ 1648 w 2220"/>
              <a:gd name="T99" fmla="*/ 376 h 2878"/>
              <a:gd name="T100" fmla="*/ 1584 w 2220"/>
              <a:gd name="T101" fmla="*/ 344 h 2878"/>
              <a:gd name="T102" fmla="*/ 1496 w 2220"/>
              <a:gd name="T103" fmla="*/ 424 h 2878"/>
              <a:gd name="T104" fmla="*/ 1392 w 2220"/>
              <a:gd name="T105" fmla="*/ 492 h 2878"/>
              <a:gd name="T106" fmla="*/ 1300 w 2220"/>
              <a:gd name="T107" fmla="*/ 540 h 2878"/>
              <a:gd name="T108" fmla="*/ 1148 w 2220"/>
              <a:gd name="T109" fmla="*/ 564 h 2878"/>
              <a:gd name="T110" fmla="*/ 1028 w 2220"/>
              <a:gd name="T111" fmla="*/ 500 h 2878"/>
              <a:gd name="T112" fmla="*/ 936 w 2220"/>
              <a:gd name="T113" fmla="*/ 388 h 2878"/>
              <a:gd name="T114" fmla="*/ 824 w 2220"/>
              <a:gd name="T115" fmla="*/ 344 h 2878"/>
              <a:gd name="T116" fmla="*/ 860 w 2220"/>
              <a:gd name="T117" fmla="*/ 212 h 2878"/>
              <a:gd name="T118" fmla="*/ 876 w 2220"/>
              <a:gd name="T119" fmla="*/ 96 h 2878"/>
              <a:gd name="T120" fmla="*/ 832 w 2220"/>
              <a:gd name="T121" fmla="*/ 20 h 28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20"/>
              <a:gd name="T184" fmla="*/ 0 h 2878"/>
              <a:gd name="T185" fmla="*/ 2220 w 2220"/>
              <a:gd name="T186" fmla="*/ 2878 h 28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20" h="2878">
                <a:moveTo>
                  <a:pt x="832" y="20"/>
                </a:moveTo>
                <a:lnTo>
                  <a:pt x="784" y="20"/>
                </a:lnTo>
                <a:lnTo>
                  <a:pt x="756" y="0"/>
                </a:lnTo>
                <a:lnTo>
                  <a:pt x="676" y="20"/>
                </a:lnTo>
                <a:lnTo>
                  <a:pt x="624" y="44"/>
                </a:lnTo>
                <a:lnTo>
                  <a:pt x="568" y="112"/>
                </a:lnTo>
                <a:lnTo>
                  <a:pt x="536" y="164"/>
                </a:lnTo>
                <a:lnTo>
                  <a:pt x="508" y="208"/>
                </a:lnTo>
                <a:lnTo>
                  <a:pt x="464" y="212"/>
                </a:lnTo>
                <a:lnTo>
                  <a:pt x="392" y="164"/>
                </a:lnTo>
                <a:lnTo>
                  <a:pt x="352" y="140"/>
                </a:lnTo>
                <a:lnTo>
                  <a:pt x="300" y="164"/>
                </a:lnTo>
                <a:lnTo>
                  <a:pt x="280" y="184"/>
                </a:lnTo>
                <a:lnTo>
                  <a:pt x="216" y="184"/>
                </a:lnTo>
                <a:lnTo>
                  <a:pt x="180" y="156"/>
                </a:lnTo>
                <a:lnTo>
                  <a:pt x="108" y="152"/>
                </a:lnTo>
                <a:lnTo>
                  <a:pt x="48" y="184"/>
                </a:lnTo>
                <a:lnTo>
                  <a:pt x="16" y="184"/>
                </a:lnTo>
                <a:lnTo>
                  <a:pt x="0" y="264"/>
                </a:lnTo>
                <a:lnTo>
                  <a:pt x="4" y="312"/>
                </a:lnTo>
                <a:lnTo>
                  <a:pt x="68" y="368"/>
                </a:lnTo>
                <a:lnTo>
                  <a:pt x="124" y="408"/>
                </a:lnTo>
                <a:lnTo>
                  <a:pt x="196" y="432"/>
                </a:lnTo>
                <a:lnTo>
                  <a:pt x="224" y="460"/>
                </a:lnTo>
                <a:lnTo>
                  <a:pt x="256" y="588"/>
                </a:lnTo>
                <a:lnTo>
                  <a:pt x="272" y="636"/>
                </a:lnTo>
                <a:lnTo>
                  <a:pt x="272" y="664"/>
                </a:lnTo>
                <a:lnTo>
                  <a:pt x="276" y="724"/>
                </a:lnTo>
                <a:lnTo>
                  <a:pt x="256" y="812"/>
                </a:lnTo>
                <a:lnTo>
                  <a:pt x="248" y="900"/>
                </a:lnTo>
                <a:lnTo>
                  <a:pt x="216" y="964"/>
                </a:lnTo>
                <a:lnTo>
                  <a:pt x="216" y="1012"/>
                </a:lnTo>
                <a:lnTo>
                  <a:pt x="180" y="1072"/>
                </a:lnTo>
                <a:lnTo>
                  <a:pt x="180" y="1100"/>
                </a:lnTo>
                <a:lnTo>
                  <a:pt x="132" y="1160"/>
                </a:lnTo>
                <a:lnTo>
                  <a:pt x="144" y="1240"/>
                </a:lnTo>
                <a:lnTo>
                  <a:pt x="156" y="1296"/>
                </a:lnTo>
                <a:lnTo>
                  <a:pt x="184" y="1372"/>
                </a:lnTo>
                <a:lnTo>
                  <a:pt x="236" y="1476"/>
                </a:lnTo>
                <a:lnTo>
                  <a:pt x="268" y="1500"/>
                </a:lnTo>
                <a:lnTo>
                  <a:pt x="292" y="1500"/>
                </a:lnTo>
                <a:lnTo>
                  <a:pt x="328" y="1556"/>
                </a:lnTo>
                <a:lnTo>
                  <a:pt x="404" y="1640"/>
                </a:lnTo>
                <a:lnTo>
                  <a:pt x="412" y="1716"/>
                </a:lnTo>
                <a:lnTo>
                  <a:pt x="436" y="1772"/>
                </a:lnTo>
                <a:lnTo>
                  <a:pt x="452" y="1796"/>
                </a:lnTo>
                <a:lnTo>
                  <a:pt x="460" y="1824"/>
                </a:lnTo>
                <a:lnTo>
                  <a:pt x="452" y="1964"/>
                </a:lnTo>
                <a:lnTo>
                  <a:pt x="452" y="2152"/>
                </a:lnTo>
                <a:lnTo>
                  <a:pt x="424" y="2196"/>
                </a:lnTo>
                <a:lnTo>
                  <a:pt x="384" y="2196"/>
                </a:lnTo>
                <a:lnTo>
                  <a:pt x="264" y="2276"/>
                </a:lnTo>
                <a:lnTo>
                  <a:pt x="116" y="2392"/>
                </a:lnTo>
                <a:lnTo>
                  <a:pt x="140" y="2420"/>
                </a:lnTo>
                <a:lnTo>
                  <a:pt x="76" y="2420"/>
                </a:lnTo>
                <a:lnTo>
                  <a:pt x="16" y="2472"/>
                </a:lnTo>
                <a:lnTo>
                  <a:pt x="64" y="2572"/>
                </a:lnTo>
                <a:lnTo>
                  <a:pt x="100" y="2708"/>
                </a:lnTo>
                <a:lnTo>
                  <a:pt x="136" y="2828"/>
                </a:lnTo>
                <a:cubicBezTo>
                  <a:pt x="151" y="2851"/>
                  <a:pt x="171" y="2878"/>
                  <a:pt x="188" y="2848"/>
                </a:cubicBezTo>
                <a:cubicBezTo>
                  <a:pt x="213" y="2839"/>
                  <a:pt x="221" y="2698"/>
                  <a:pt x="240" y="2648"/>
                </a:cubicBezTo>
                <a:cubicBezTo>
                  <a:pt x="259" y="2598"/>
                  <a:pt x="280" y="2563"/>
                  <a:pt x="300" y="2548"/>
                </a:cubicBezTo>
                <a:lnTo>
                  <a:pt x="360" y="2556"/>
                </a:lnTo>
                <a:lnTo>
                  <a:pt x="408" y="2484"/>
                </a:lnTo>
                <a:lnTo>
                  <a:pt x="524" y="2420"/>
                </a:lnTo>
                <a:lnTo>
                  <a:pt x="680" y="2340"/>
                </a:lnTo>
                <a:lnTo>
                  <a:pt x="736" y="2224"/>
                </a:lnTo>
                <a:lnTo>
                  <a:pt x="752" y="2144"/>
                </a:lnTo>
                <a:lnTo>
                  <a:pt x="744" y="2076"/>
                </a:lnTo>
                <a:lnTo>
                  <a:pt x="748" y="1972"/>
                </a:lnTo>
                <a:lnTo>
                  <a:pt x="756" y="1720"/>
                </a:lnTo>
                <a:lnTo>
                  <a:pt x="736" y="1644"/>
                </a:lnTo>
                <a:lnTo>
                  <a:pt x="728" y="1584"/>
                </a:lnTo>
                <a:lnTo>
                  <a:pt x="728" y="1500"/>
                </a:lnTo>
                <a:lnTo>
                  <a:pt x="756" y="1412"/>
                </a:lnTo>
                <a:lnTo>
                  <a:pt x="808" y="1412"/>
                </a:lnTo>
                <a:lnTo>
                  <a:pt x="844" y="1332"/>
                </a:lnTo>
                <a:lnTo>
                  <a:pt x="888" y="1304"/>
                </a:lnTo>
                <a:lnTo>
                  <a:pt x="940" y="1320"/>
                </a:lnTo>
                <a:lnTo>
                  <a:pt x="980" y="1308"/>
                </a:lnTo>
                <a:lnTo>
                  <a:pt x="1060" y="1292"/>
                </a:lnTo>
                <a:lnTo>
                  <a:pt x="1164" y="1312"/>
                </a:lnTo>
                <a:lnTo>
                  <a:pt x="1240" y="1304"/>
                </a:lnTo>
                <a:lnTo>
                  <a:pt x="1260" y="1328"/>
                </a:lnTo>
                <a:lnTo>
                  <a:pt x="1312" y="1332"/>
                </a:lnTo>
                <a:lnTo>
                  <a:pt x="1364" y="1360"/>
                </a:lnTo>
                <a:lnTo>
                  <a:pt x="1400" y="1380"/>
                </a:lnTo>
                <a:lnTo>
                  <a:pt x="1488" y="1384"/>
                </a:lnTo>
                <a:lnTo>
                  <a:pt x="1548" y="1460"/>
                </a:lnTo>
                <a:lnTo>
                  <a:pt x="1672" y="1484"/>
                </a:lnTo>
                <a:lnTo>
                  <a:pt x="1744" y="1500"/>
                </a:lnTo>
                <a:lnTo>
                  <a:pt x="1808" y="1488"/>
                </a:lnTo>
                <a:lnTo>
                  <a:pt x="1856" y="1432"/>
                </a:lnTo>
                <a:lnTo>
                  <a:pt x="1908" y="1304"/>
                </a:lnTo>
                <a:lnTo>
                  <a:pt x="1912" y="1228"/>
                </a:lnTo>
                <a:lnTo>
                  <a:pt x="1896" y="1148"/>
                </a:lnTo>
                <a:lnTo>
                  <a:pt x="1932" y="1028"/>
                </a:lnTo>
                <a:lnTo>
                  <a:pt x="1996" y="936"/>
                </a:lnTo>
                <a:lnTo>
                  <a:pt x="2032" y="832"/>
                </a:lnTo>
                <a:lnTo>
                  <a:pt x="2168" y="856"/>
                </a:lnTo>
                <a:lnTo>
                  <a:pt x="2196" y="860"/>
                </a:lnTo>
                <a:lnTo>
                  <a:pt x="2220" y="140"/>
                </a:lnTo>
                <a:lnTo>
                  <a:pt x="2144" y="132"/>
                </a:lnTo>
                <a:lnTo>
                  <a:pt x="1988" y="136"/>
                </a:lnTo>
                <a:lnTo>
                  <a:pt x="1788" y="108"/>
                </a:lnTo>
                <a:lnTo>
                  <a:pt x="1724" y="120"/>
                </a:lnTo>
                <a:lnTo>
                  <a:pt x="1712" y="188"/>
                </a:lnTo>
                <a:lnTo>
                  <a:pt x="1724" y="320"/>
                </a:lnTo>
                <a:lnTo>
                  <a:pt x="1652" y="340"/>
                </a:lnTo>
                <a:lnTo>
                  <a:pt x="1674" y="356"/>
                </a:lnTo>
                <a:lnTo>
                  <a:pt x="1723" y="351"/>
                </a:lnTo>
                <a:lnTo>
                  <a:pt x="1724" y="536"/>
                </a:lnTo>
                <a:lnTo>
                  <a:pt x="1660" y="536"/>
                </a:lnTo>
                <a:lnTo>
                  <a:pt x="1620" y="548"/>
                </a:lnTo>
                <a:lnTo>
                  <a:pt x="1712" y="584"/>
                </a:lnTo>
                <a:lnTo>
                  <a:pt x="1720" y="612"/>
                </a:lnTo>
                <a:lnTo>
                  <a:pt x="1700" y="780"/>
                </a:lnTo>
                <a:lnTo>
                  <a:pt x="1668" y="820"/>
                </a:lnTo>
                <a:lnTo>
                  <a:pt x="1664" y="868"/>
                </a:lnTo>
                <a:lnTo>
                  <a:pt x="1632" y="904"/>
                </a:lnTo>
                <a:lnTo>
                  <a:pt x="1564" y="900"/>
                </a:lnTo>
                <a:lnTo>
                  <a:pt x="1496" y="924"/>
                </a:lnTo>
                <a:lnTo>
                  <a:pt x="1424" y="952"/>
                </a:lnTo>
                <a:lnTo>
                  <a:pt x="1384" y="980"/>
                </a:lnTo>
                <a:lnTo>
                  <a:pt x="1368" y="1008"/>
                </a:lnTo>
                <a:lnTo>
                  <a:pt x="1216" y="992"/>
                </a:lnTo>
                <a:lnTo>
                  <a:pt x="1168" y="956"/>
                </a:lnTo>
                <a:lnTo>
                  <a:pt x="1088" y="956"/>
                </a:lnTo>
                <a:lnTo>
                  <a:pt x="992" y="956"/>
                </a:lnTo>
                <a:lnTo>
                  <a:pt x="924" y="940"/>
                </a:lnTo>
                <a:lnTo>
                  <a:pt x="892" y="924"/>
                </a:lnTo>
                <a:lnTo>
                  <a:pt x="876" y="884"/>
                </a:lnTo>
                <a:lnTo>
                  <a:pt x="888" y="832"/>
                </a:lnTo>
                <a:lnTo>
                  <a:pt x="912" y="784"/>
                </a:lnTo>
                <a:lnTo>
                  <a:pt x="928" y="728"/>
                </a:lnTo>
                <a:lnTo>
                  <a:pt x="976" y="712"/>
                </a:lnTo>
                <a:lnTo>
                  <a:pt x="1060" y="732"/>
                </a:lnTo>
                <a:lnTo>
                  <a:pt x="1204" y="740"/>
                </a:lnTo>
                <a:lnTo>
                  <a:pt x="1288" y="712"/>
                </a:lnTo>
                <a:lnTo>
                  <a:pt x="1388" y="660"/>
                </a:lnTo>
                <a:lnTo>
                  <a:pt x="1468" y="592"/>
                </a:lnTo>
                <a:lnTo>
                  <a:pt x="1520" y="536"/>
                </a:lnTo>
                <a:lnTo>
                  <a:pt x="1544" y="508"/>
                </a:lnTo>
                <a:lnTo>
                  <a:pt x="1592" y="520"/>
                </a:lnTo>
                <a:lnTo>
                  <a:pt x="1624" y="548"/>
                </a:lnTo>
                <a:lnTo>
                  <a:pt x="1647" y="536"/>
                </a:lnTo>
                <a:lnTo>
                  <a:pt x="1612" y="492"/>
                </a:lnTo>
                <a:lnTo>
                  <a:pt x="1632" y="456"/>
                </a:lnTo>
                <a:lnTo>
                  <a:pt x="1632" y="420"/>
                </a:lnTo>
                <a:lnTo>
                  <a:pt x="1648" y="376"/>
                </a:lnTo>
                <a:lnTo>
                  <a:pt x="1672" y="356"/>
                </a:lnTo>
                <a:lnTo>
                  <a:pt x="1656" y="341"/>
                </a:lnTo>
                <a:lnTo>
                  <a:pt x="1584" y="344"/>
                </a:lnTo>
                <a:lnTo>
                  <a:pt x="1536" y="356"/>
                </a:lnTo>
                <a:lnTo>
                  <a:pt x="1540" y="392"/>
                </a:lnTo>
                <a:lnTo>
                  <a:pt x="1496" y="424"/>
                </a:lnTo>
                <a:lnTo>
                  <a:pt x="1444" y="464"/>
                </a:lnTo>
                <a:lnTo>
                  <a:pt x="1444" y="492"/>
                </a:lnTo>
                <a:lnTo>
                  <a:pt x="1392" y="492"/>
                </a:lnTo>
                <a:lnTo>
                  <a:pt x="1384" y="520"/>
                </a:lnTo>
                <a:lnTo>
                  <a:pt x="1340" y="520"/>
                </a:lnTo>
                <a:lnTo>
                  <a:pt x="1300" y="540"/>
                </a:lnTo>
                <a:lnTo>
                  <a:pt x="1236" y="572"/>
                </a:lnTo>
                <a:lnTo>
                  <a:pt x="1208" y="584"/>
                </a:lnTo>
                <a:lnTo>
                  <a:pt x="1148" y="564"/>
                </a:lnTo>
                <a:lnTo>
                  <a:pt x="1080" y="556"/>
                </a:lnTo>
                <a:lnTo>
                  <a:pt x="1048" y="528"/>
                </a:lnTo>
                <a:lnTo>
                  <a:pt x="1028" y="500"/>
                </a:lnTo>
                <a:lnTo>
                  <a:pt x="1012" y="480"/>
                </a:lnTo>
                <a:lnTo>
                  <a:pt x="976" y="432"/>
                </a:lnTo>
                <a:lnTo>
                  <a:pt x="936" y="388"/>
                </a:lnTo>
                <a:lnTo>
                  <a:pt x="904" y="368"/>
                </a:lnTo>
                <a:lnTo>
                  <a:pt x="844" y="372"/>
                </a:lnTo>
                <a:lnTo>
                  <a:pt x="824" y="344"/>
                </a:lnTo>
                <a:lnTo>
                  <a:pt x="820" y="316"/>
                </a:lnTo>
                <a:lnTo>
                  <a:pt x="844" y="264"/>
                </a:lnTo>
                <a:lnTo>
                  <a:pt x="860" y="212"/>
                </a:lnTo>
                <a:lnTo>
                  <a:pt x="868" y="152"/>
                </a:lnTo>
                <a:lnTo>
                  <a:pt x="880" y="120"/>
                </a:lnTo>
                <a:lnTo>
                  <a:pt x="876" y="96"/>
                </a:lnTo>
                <a:lnTo>
                  <a:pt x="856" y="72"/>
                </a:lnTo>
                <a:lnTo>
                  <a:pt x="852" y="48"/>
                </a:lnTo>
                <a:lnTo>
                  <a:pt x="832" y="20"/>
                </a:lnTo>
                <a:close/>
              </a:path>
            </a:pathLst>
          </a:custGeom>
          <a:solidFill>
            <a:srgbClr val="000000"/>
          </a:solidFill>
          <a:ln w="9525">
            <a:noFill/>
            <a:round/>
          </a:ln>
        </p:spPr>
        <p:txBody>
          <a:bodyPr/>
          <a:lstStyle/>
          <a:p>
            <a:endParaRPr lang="zh-CN" altLang="en-US">
              <a:solidFill>
                <a:srgbClr val="1C1C1C"/>
              </a:solidFill>
              <a:latin typeface="微软雅黑" charset="0"/>
              <a:ea typeface="微软雅黑" charset="0"/>
              <a:cs typeface="Arial" pitchFamily="34" charset="0"/>
            </a:endParaRPr>
          </a:p>
        </p:txBody>
      </p:sp>
      <p:grpSp>
        <p:nvGrpSpPr>
          <p:cNvPr id="2" name="组合 1"/>
          <p:cNvGrpSpPr/>
          <p:nvPr/>
        </p:nvGrpSpPr>
        <p:grpSpPr>
          <a:xfrm>
            <a:off x="550863" y="1340768"/>
            <a:ext cx="8053585" cy="5256584"/>
            <a:chOff x="550863" y="1340768"/>
            <a:chExt cx="8053585" cy="5256584"/>
          </a:xfrm>
        </p:grpSpPr>
        <p:sp>
          <p:nvSpPr>
            <p:cNvPr id="4" name="Line 3"/>
            <p:cNvSpPr>
              <a:spLocks noChangeShapeType="1"/>
            </p:cNvSpPr>
            <p:nvPr/>
          </p:nvSpPr>
          <p:spPr bwMode="auto">
            <a:xfrm flipV="1">
              <a:off x="1949450" y="2660947"/>
              <a:ext cx="4784725" cy="3025775"/>
            </a:xfrm>
            <a:prstGeom prst="line">
              <a:avLst/>
            </a:prstGeom>
            <a:noFill/>
            <a:ln w="38100">
              <a:solidFill>
                <a:srgbClr val="000000"/>
              </a:solidFill>
              <a:round/>
            </a:ln>
          </p:spPr>
          <p:txBody>
            <a:bodyPr wrap="none" anchor="ctr"/>
            <a:lstStyle/>
            <a:p>
              <a:endParaRPr lang="zh-CN" altLang="en-US">
                <a:solidFill>
                  <a:srgbClr val="1C1C1C"/>
                </a:solidFill>
                <a:latin typeface="Arial" pitchFamily="34" charset="0"/>
                <a:ea typeface="宋体" pitchFamily="2" charset="-122"/>
                <a:cs typeface="Arial" pitchFamily="34" charset="0"/>
              </a:endParaRPr>
            </a:p>
          </p:txBody>
        </p:sp>
        <p:grpSp>
          <p:nvGrpSpPr>
            <p:cNvPr id="5" name="Group 4"/>
            <p:cNvGrpSpPr/>
            <p:nvPr/>
          </p:nvGrpSpPr>
          <p:grpSpPr bwMode="auto">
            <a:xfrm>
              <a:off x="1922463" y="5564484"/>
              <a:ext cx="203200" cy="190500"/>
              <a:chOff x="1355" y="3452"/>
              <a:chExt cx="183" cy="172"/>
            </a:xfrm>
          </p:grpSpPr>
          <p:pic>
            <p:nvPicPr>
              <p:cNvPr id="6" name="Picture 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7" name="Oval 6"/>
              <p:cNvSpPr>
                <a:spLocks noChangeArrowheads="1"/>
              </p:cNvSpPr>
              <p:nvPr/>
            </p:nvSpPr>
            <p:spPr bwMode="gray">
              <a:xfrm>
                <a:off x="1364" y="3452"/>
                <a:ext cx="173" cy="172"/>
              </a:xfrm>
              <a:prstGeom prst="ellipse">
                <a:avLst/>
              </a:prstGeom>
              <a:gradFill rotWithShape="1">
                <a:gsLst>
                  <a:gs pos="0">
                    <a:srgbClr val="292929">
                      <a:gamma/>
                      <a:shade val="46275"/>
                      <a:invGamma/>
                    </a:srgbClr>
                  </a:gs>
                  <a:gs pos="50000">
                    <a:srgbClr val="292929">
                      <a:alpha val="50000"/>
                    </a:srgbClr>
                  </a:gs>
                  <a:gs pos="100000">
                    <a:srgbClr val="292929">
                      <a:gamma/>
                      <a:shade val="46275"/>
                      <a:invGamma/>
                    </a:srgbClr>
                  </a:gs>
                </a:gsLst>
                <a:lin ang="540000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nvGrpSpPr>
              <p:cNvPr id="8" name="Group 7"/>
              <p:cNvGrpSpPr/>
              <p:nvPr/>
            </p:nvGrpSpPr>
            <p:grpSpPr bwMode="auto">
              <a:xfrm rot="-1297425" flipH="1" flipV="1">
                <a:off x="1377" y="3586"/>
                <a:ext cx="151" cy="37"/>
                <a:chOff x="2532" y="1051"/>
                <a:chExt cx="893" cy="246"/>
              </a:xfrm>
            </p:grpSpPr>
            <p:grpSp>
              <p:nvGrpSpPr>
                <p:cNvPr id="10" name="Group 8"/>
                <p:cNvGrpSpPr/>
                <p:nvPr/>
              </p:nvGrpSpPr>
              <p:grpSpPr bwMode="auto">
                <a:xfrm>
                  <a:off x="2532" y="1051"/>
                  <a:ext cx="743" cy="185"/>
                  <a:chOff x="1565" y="2568"/>
                  <a:chExt cx="1118" cy="279"/>
                </a:xfrm>
              </p:grpSpPr>
              <p:sp>
                <p:nvSpPr>
                  <p:cNvPr id="16"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7"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8"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9"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nvGrpSpPr>
                <p:cNvPr id="11" name="Group 13"/>
                <p:cNvGrpSpPr/>
                <p:nvPr/>
              </p:nvGrpSpPr>
              <p:grpSpPr bwMode="auto">
                <a:xfrm rot="1353540">
                  <a:off x="2682" y="1111"/>
                  <a:ext cx="743" cy="186"/>
                  <a:chOff x="1565" y="2568"/>
                  <a:chExt cx="1118" cy="279"/>
                </a:xfrm>
              </p:grpSpPr>
              <p:sp>
                <p:nvSpPr>
                  <p:cNvPr id="12"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3"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4"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15"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pic>
            <p:nvPicPr>
              <p:cNvPr id="9" name="Picture 1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20" name="Group 19"/>
            <p:cNvGrpSpPr/>
            <p:nvPr/>
          </p:nvGrpSpPr>
          <p:grpSpPr bwMode="auto">
            <a:xfrm>
              <a:off x="3605213" y="4469109"/>
              <a:ext cx="203200" cy="190500"/>
              <a:chOff x="1355" y="3452"/>
              <a:chExt cx="183" cy="172"/>
            </a:xfrm>
          </p:grpSpPr>
          <p:pic>
            <p:nvPicPr>
              <p:cNvPr id="21" name="Picture 20"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22" name="Oval 21"/>
              <p:cNvSpPr>
                <a:spLocks noChangeArrowheads="1"/>
              </p:cNvSpPr>
              <p:nvPr/>
            </p:nvSpPr>
            <p:spPr bwMode="gray">
              <a:xfrm>
                <a:off x="1364" y="3452"/>
                <a:ext cx="173" cy="172"/>
              </a:xfrm>
              <a:prstGeom prst="ellipse">
                <a:avLst/>
              </a:prstGeom>
              <a:gradFill rotWithShape="1">
                <a:gsLst>
                  <a:gs pos="0">
                    <a:srgbClr val="292929">
                      <a:gamma/>
                      <a:shade val="46275"/>
                      <a:invGamma/>
                    </a:srgbClr>
                  </a:gs>
                  <a:gs pos="50000">
                    <a:srgbClr val="292929">
                      <a:alpha val="50000"/>
                    </a:srgbClr>
                  </a:gs>
                  <a:gs pos="100000">
                    <a:srgbClr val="292929">
                      <a:gamma/>
                      <a:shade val="46275"/>
                      <a:invGamma/>
                    </a:srgbClr>
                  </a:gs>
                </a:gsLst>
                <a:lin ang="540000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nvGrpSpPr>
              <p:cNvPr id="23" name="Group 22"/>
              <p:cNvGrpSpPr/>
              <p:nvPr/>
            </p:nvGrpSpPr>
            <p:grpSpPr bwMode="auto">
              <a:xfrm rot="-1297425" flipH="1" flipV="1">
                <a:off x="1377" y="3586"/>
                <a:ext cx="151" cy="37"/>
                <a:chOff x="2532" y="1051"/>
                <a:chExt cx="893" cy="246"/>
              </a:xfrm>
            </p:grpSpPr>
            <p:grpSp>
              <p:nvGrpSpPr>
                <p:cNvPr id="25" name="Group 23"/>
                <p:cNvGrpSpPr/>
                <p:nvPr/>
              </p:nvGrpSpPr>
              <p:grpSpPr bwMode="auto">
                <a:xfrm>
                  <a:off x="2532" y="1051"/>
                  <a:ext cx="743" cy="185"/>
                  <a:chOff x="1565" y="2568"/>
                  <a:chExt cx="1118" cy="279"/>
                </a:xfrm>
              </p:grpSpPr>
              <p:sp>
                <p:nvSpPr>
                  <p:cNvPr id="32" name="AutoShape 2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33" name="AutoShape 2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34" name="AutoShape 2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35" name="AutoShape 2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nvGrpSpPr>
                <p:cNvPr id="26" name="Group 28"/>
                <p:cNvGrpSpPr/>
                <p:nvPr/>
              </p:nvGrpSpPr>
              <p:grpSpPr bwMode="auto">
                <a:xfrm rot="1353540">
                  <a:off x="2682" y="1111"/>
                  <a:ext cx="743" cy="186"/>
                  <a:chOff x="1565" y="2568"/>
                  <a:chExt cx="1118" cy="279"/>
                </a:xfrm>
              </p:grpSpPr>
              <p:sp>
                <p:nvSpPr>
                  <p:cNvPr id="28" name="AutoShape 2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29" name="AutoShape 3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30" name="AutoShape 3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31" name="AutoShape 3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pic>
            <p:nvPicPr>
              <p:cNvPr id="24" name="Picture 33"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36" name="Group 34"/>
            <p:cNvGrpSpPr/>
            <p:nvPr/>
          </p:nvGrpSpPr>
          <p:grpSpPr bwMode="auto">
            <a:xfrm>
              <a:off x="5213350" y="3470572"/>
              <a:ext cx="203200" cy="190500"/>
              <a:chOff x="1355" y="3452"/>
              <a:chExt cx="183" cy="172"/>
            </a:xfrm>
          </p:grpSpPr>
          <p:pic>
            <p:nvPicPr>
              <p:cNvPr id="37" name="Picture 35"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38" name="Oval 36"/>
              <p:cNvSpPr>
                <a:spLocks noChangeArrowheads="1"/>
              </p:cNvSpPr>
              <p:nvPr/>
            </p:nvSpPr>
            <p:spPr bwMode="gray">
              <a:xfrm>
                <a:off x="1364" y="3452"/>
                <a:ext cx="173" cy="172"/>
              </a:xfrm>
              <a:prstGeom prst="ellipse">
                <a:avLst/>
              </a:prstGeom>
              <a:gradFill rotWithShape="1">
                <a:gsLst>
                  <a:gs pos="0">
                    <a:srgbClr val="292929">
                      <a:gamma/>
                      <a:shade val="46275"/>
                      <a:invGamma/>
                    </a:srgbClr>
                  </a:gs>
                  <a:gs pos="50000">
                    <a:srgbClr val="292929">
                      <a:alpha val="50000"/>
                    </a:srgbClr>
                  </a:gs>
                  <a:gs pos="100000">
                    <a:srgbClr val="292929">
                      <a:gamma/>
                      <a:shade val="46275"/>
                      <a:invGamma/>
                    </a:srgbClr>
                  </a:gs>
                </a:gsLst>
                <a:lin ang="540000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nvGrpSpPr>
              <p:cNvPr id="39" name="Group 37"/>
              <p:cNvGrpSpPr/>
              <p:nvPr/>
            </p:nvGrpSpPr>
            <p:grpSpPr bwMode="auto">
              <a:xfrm rot="-1297425" flipH="1" flipV="1">
                <a:off x="1377" y="3586"/>
                <a:ext cx="151" cy="37"/>
                <a:chOff x="2532" y="1051"/>
                <a:chExt cx="893" cy="246"/>
              </a:xfrm>
            </p:grpSpPr>
            <p:grpSp>
              <p:nvGrpSpPr>
                <p:cNvPr id="41" name="Group 38"/>
                <p:cNvGrpSpPr/>
                <p:nvPr/>
              </p:nvGrpSpPr>
              <p:grpSpPr bwMode="auto">
                <a:xfrm>
                  <a:off x="2532" y="1051"/>
                  <a:ext cx="743" cy="185"/>
                  <a:chOff x="1565" y="2568"/>
                  <a:chExt cx="1118" cy="279"/>
                </a:xfrm>
              </p:grpSpPr>
              <p:sp>
                <p:nvSpPr>
                  <p:cNvPr id="47" name="AutoShape 3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48" name="AutoShape 4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49" name="AutoShape 4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50" name="AutoShape 4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nvGrpSpPr>
                <p:cNvPr id="42" name="Group 43"/>
                <p:cNvGrpSpPr/>
                <p:nvPr/>
              </p:nvGrpSpPr>
              <p:grpSpPr bwMode="auto">
                <a:xfrm rot="1353540">
                  <a:off x="2682" y="1111"/>
                  <a:ext cx="743" cy="186"/>
                  <a:chOff x="1565" y="2568"/>
                  <a:chExt cx="1118" cy="279"/>
                </a:xfrm>
              </p:grpSpPr>
              <p:sp>
                <p:nvSpPr>
                  <p:cNvPr id="43" name="AutoShape 4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44" name="AutoShape 4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45" name="AutoShape 4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46" name="AutoShape 4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grpSp>
          </p:grpSp>
          <p:pic>
            <p:nvPicPr>
              <p:cNvPr id="40" name="Picture 48"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grpSp>
          <p:nvGrpSpPr>
            <p:cNvPr id="51" name="Group 49"/>
            <p:cNvGrpSpPr/>
            <p:nvPr/>
          </p:nvGrpSpPr>
          <p:grpSpPr bwMode="auto">
            <a:xfrm>
              <a:off x="6569075" y="2586334"/>
              <a:ext cx="203200" cy="190500"/>
              <a:chOff x="1355" y="3452"/>
              <a:chExt cx="183" cy="172"/>
            </a:xfrm>
          </p:grpSpPr>
          <p:pic>
            <p:nvPicPr>
              <p:cNvPr id="52" name="Picture 50" descr="circuler_1"/>
              <p:cNvPicPr>
                <a:picLocks noChangeAspect="1" noChangeArrowheads="1"/>
              </p:cNvPicPr>
              <p:nvPr/>
            </p:nvPicPr>
            <p:blipFill>
              <a:blip r:embed="rId2"/>
              <a:srcRect/>
              <a:stretch>
                <a:fillRect/>
              </a:stretch>
            </p:blipFill>
            <p:spPr bwMode="gray">
              <a:xfrm>
                <a:off x="1364" y="3452"/>
                <a:ext cx="174" cy="172"/>
              </a:xfrm>
              <a:prstGeom prst="rect">
                <a:avLst/>
              </a:prstGeom>
              <a:noFill/>
              <a:ln w="9525">
                <a:noFill/>
                <a:miter lim="800000"/>
                <a:headEnd/>
                <a:tailEnd/>
              </a:ln>
            </p:spPr>
          </p:pic>
          <p:sp>
            <p:nvSpPr>
              <p:cNvPr id="53" name="Oval 51"/>
              <p:cNvSpPr>
                <a:spLocks noChangeArrowheads="1"/>
              </p:cNvSpPr>
              <p:nvPr/>
            </p:nvSpPr>
            <p:spPr bwMode="gray">
              <a:xfrm>
                <a:off x="1364" y="3452"/>
                <a:ext cx="173" cy="172"/>
              </a:xfrm>
              <a:prstGeom prst="ellipse">
                <a:avLst/>
              </a:prstGeom>
              <a:gradFill rotWithShape="1">
                <a:gsLst>
                  <a:gs pos="0">
                    <a:srgbClr val="01BCFF">
                      <a:gamma/>
                      <a:shade val="46275"/>
                      <a:invGamma/>
                    </a:srgbClr>
                  </a:gs>
                  <a:gs pos="50000">
                    <a:srgbClr val="01BCFF">
                      <a:alpha val="50000"/>
                    </a:srgbClr>
                  </a:gs>
                  <a:gs pos="100000">
                    <a:srgbClr val="01BCFF">
                      <a:gamma/>
                      <a:shade val="46275"/>
                      <a:invGamma/>
                    </a:srgbClr>
                  </a:gs>
                </a:gsLst>
                <a:lin ang="5400000" scaled="1"/>
              </a:gradFill>
              <a:ln w="9525" algn="ctr">
                <a:noFill/>
                <a:round/>
              </a:ln>
              <a:effectLst/>
            </p:spPr>
            <p:txBody>
              <a:bodyPr wrap="none" anchor="ctr"/>
              <a:lstStyle/>
              <a:p>
                <a:endParaRPr lang="zh-CN" altLang="en-US">
                  <a:solidFill>
                    <a:srgbClr val="1C1C1C"/>
                  </a:solidFill>
                  <a:latin typeface="微软雅黑" charset="0"/>
                  <a:ea typeface="微软雅黑" charset="0"/>
                  <a:cs typeface="Arial" pitchFamily="34" charset="0"/>
                </a:endParaRPr>
              </a:p>
            </p:txBody>
          </p:sp>
          <p:grpSp>
            <p:nvGrpSpPr>
              <p:cNvPr id="54" name="Group 52"/>
              <p:cNvGrpSpPr/>
              <p:nvPr/>
            </p:nvGrpSpPr>
            <p:grpSpPr bwMode="auto">
              <a:xfrm rot="-1297425" flipH="1" flipV="1">
                <a:off x="1377" y="3586"/>
                <a:ext cx="151" cy="37"/>
                <a:chOff x="2532" y="1051"/>
                <a:chExt cx="893" cy="246"/>
              </a:xfrm>
            </p:grpSpPr>
            <p:grpSp>
              <p:nvGrpSpPr>
                <p:cNvPr id="56" name="Group 53"/>
                <p:cNvGrpSpPr/>
                <p:nvPr/>
              </p:nvGrpSpPr>
              <p:grpSpPr bwMode="auto">
                <a:xfrm>
                  <a:off x="2532" y="1051"/>
                  <a:ext cx="743" cy="185"/>
                  <a:chOff x="1565" y="2568"/>
                  <a:chExt cx="1118" cy="279"/>
                </a:xfrm>
              </p:grpSpPr>
              <p:sp>
                <p:nvSpPr>
                  <p:cNvPr id="62" name="AutoShape 5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63" name="AutoShape 5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64" name="AutoShape 5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65" name="AutoShape 5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grpSp>
            <p:grpSp>
              <p:nvGrpSpPr>
                <p:cNvPr id="57" name="Group 58"/>
                <p:cNvGrpSpPr/>
                <p:nvPr/>
              </p:nvGrpSpPr>
              <p:grpSpPr bwMode="auto">
                <a:xfrm rot="1353540">
                  <a:off x="2682" y="1111"/>
                  <a:ext cx="743" cy="186"/>
                  <a:chOff x="1565" y="2568"/>
                  <a:chExt cx="1118" cy="279"/>
                </a:xfrm>
              </p:grpSpPr>
              <p:sp>
                <p:nvSpPr>
                  <p:cNvPr id="58" name="AutoShape 5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59" name="AutoShape 6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60" name="AutoShape 6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sp>
                <p:nvSpPr>
                  <p:cNvPr id="61" name="AutoShape 6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a:solidFill>
                        <a:srgbClr val="1C1C1C"/>
                      </a:solidFill>
                      <a:latin typeface="微软雅黑" charset="0"/>
                      <a:ea typeface="微软雅黑" charset="0"/>
                      <a:cs typeface="Arial" pitchFamily="34" charset="0"/>
                    </a:endParaRPr>
                  </a:p>
                </p:txBody>
              </p:sp>
            </p:grpSp>
          </p:grpSp>
          <p:pic>
            <p:nvPicPr>
              <p:cNvPr id="55" name="Picture 63" descr="light_shadow1"/>
              <p:cNvPicPr>
                <a:picLocks noChangeAspect="1" noChangeArrowheads="1"/>
              </p:cNvPicPr>
              <p:nvPr/>
            </p:nvPicPr>
            <p:blipFill>
              <a:blip r:embed="rId3"/>
              <a:srcRect t="23740"/>
              <a:stretch>
                <a:fillRect/>
              </a:stretch>
            </p:blipFill>
            <p:spPr bwMode="gray">
              <a:xfrm rot="-2569845">
                <a:off x="1355" y="3467"/>
                <a:ext cx="129" cy="84"/>
              </a:xfrm>
              <a:prstGeom prst="rect">
                <a:avLst/>
              </a:prstGeom>
              <a:noFill/>
              <a:ln w="9525">
                <a:noFill/>
                <a:miter lim="800000"/>
                <a:headEnd/>
                <a:tailEnd/>
              </a:ln>
            </p:spPr>
          </p:pic>
        </p:grpSp>
        <p:sp>
          <p:nvSpPr>
            <p:cNvPr id="66" name="AutoShape 64"/>
            <p:cNvSpPr>
              <a:spLocks noChangeArrowheads="1"/>
            </p:cNvSpPr>
            <p:nvPr/>
          </p:nvSpPr>
          <p:spPr bwMode="gray">
            <a:xfrm>
              <a:off x="550863" y="5237459"/>
              <a:ext cx="1339850" cy="327025"/>
            </a:xfrm>
            <a:prstGeom prst="roundRect">
              <a:avLst>
                <a:gd name="adj" fmla="val 22815"/>
              </a:avLst>
            </a:prstGeom>
            <a:solidFill>
              <a:srgbClr val="20296A"/>
            </a:solidFill>
            <a:ln w="12700" algn="ctr">
              <a:solidFill>
                <a:srgbClr val="080808"/>
              </a:solidFill>
              <a:round/>
            </a:ln>
            <a:effectLst>
              <a:outerShdw dist="28398" dir="6993903"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67" name="AutoShape 65"/>
            <p:cNvSpPr>
              <a:spLocks noChangeArrowheads="1"/>
            </p:cNvSpPr>
            <p:nvPr/>
          </p:nvSpPr>
          <p:spPr bwMode="gray">
            <a:xfrm>
              <a:off x="2265363" y="4142084"/>
              <a:ext cx="1339850" cy="327025"/>
            </a:xfrm>
            <a:prstGeom prst="roundRect">
              <a:avLst>
                <a:gd name="adj" fmla="val 22815"/>
              </a:avLst>
            </a:prstGeom>
            <a:solidFill>
              <a:srgbClr val="20296A"/>
            </a:solidFill>
            <a:ln w="12700" algn="ctr">
              <a:solidFill>
                <a:srgbClr val="080808"/>
              </a:solidFill>
              <a:round/>
            </a:ln>
            <a:effectLst>
              <a:outerShdw dist="28398" dir="6993903"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68" name="AutoShape 66"/>
            <p:cNvSpPr>
              <a:spLocks noChangeArrowheads="1"/>
            </p:cNvSpPr>
            <p:nvPr/>
          </p:nvSpPr>
          <p:spPr bwMode="gray">
            <a:xfrm>
              <a:off x="3808413" y="3143547"/>
              <a:ext cx="1339850" cy="327025"/>
            </a:xfrm>
            <a:prstGeom prst="roundRect">
              <a:avLst>
                <a:gd name="adj" fmla="val 22815"/>
              </a:avLst>
            </a:prstGeom>
            <a:solidFill>
              <a:srgbClr val="20296A"/>
            </a:solidFill>
            <a:ln w="12700" algn="ctr">
              <a:solidFill>
                <a:srgbClr val="080808"/>
              </a:solidFill>
              <a:round/>
            </a:ln>
            <a:effectLst>
              <a:outerShdw dist="28398" dir="6993903"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C1C1C"/>
                </a:solidFill>
                <a:effectLst/>
                <a:uLnTx/>
                <a:uFillTx/>
                <a:latin typeface="微软雅黑" charset="0"/>
                <a:ea typeface="微软雅黑" charset="0"/>
                <a:cs typeface="Arial" pitchFamily="34" charset="0"/>
              </a:endParaRPr>
            </a:p>
          </p:txBody>
        </p:sp>
        <p:sp>
          <p:nvSpPr>
            <p:cNvPr id="69" name="Text Box 67"/>
            <p:cNvSpPr txBox="1">
              <a:spLocks noChangeArrowheads="1"/>
            </p:cNvSpPr>
            <p:nvPr/>
          </p:nvSpPr>
          <p:spPr bwMode="white">
            <a:xfrm>
              <a:off x="823913" y="5218409"/>
              <a:ext cx="806450" cy="336550"/>
            </a:xfrm>
            <a:prstGeom prst="rect">
              <a:avLst/>
            </a:prstGeom>
            <a:noFill/>
            <a:ln w="9525" algn="ctr">
              <a:noFill/>
              <a:miter lim="800000"/>
            </a:ln>
          </p:spPr>
          <p:txBody>
            <a:bodyPr>
              <a:spAutoFit/>
            </a:bodyPr>
            <a:lstStyle/>
            <a:p>
              <a:pPr algn="ctr" eaLnBrk="0" hangingPunct="0">
                <a:spcBef>
                  <a:spcPct val="50000"/>
                </a:spcBef>
              </a:pPr>
              <a:r>
                <a:rPr lang="en-US" altLang="zh-CN" sz="1600" b="1" dirty="0" smtClean="0">
                  <a:solidFill>
                    <a:srgbClr val="FFFFFF"/>
                  </a:solidFill>
                  <a:latin typeface="微软雅黑" charset="0"/>
                  <a:ea typeface="微软雅黑" charset="0"/>
                  <a:cs typeface="Arial" pitchFamily="34" charset="0"/>
                </a:rPr>
                <a:t>1</a:t>
              </a:r>
            </a:p>
          </p:txBody>
        </p:sp>
        <p:sp>
          <p:nvSpPr>
            <p:cNvPr id="70" name="Text Box 68"/>
            <p:cNvSpPr txBox="1">
              <a:spLocks noChangeArrowheads="1"/>
            </p:cNvSpPr>
            <p:nvPr/>
          </p:nvSpPr>
          <p:spPr bwMode="white">
            <a:xfrm>
              <a:off x="2490788" y="4129384"/>
              <a:ext cx="806450" cy="336550"/>
            </a:xfrm>
            <a:prstGeom prst="rect">
              <a:avLst/>
            </a:prstGeom>
            <a:noFill/>
            <a:ln w="9525" algn="ctr">
              <a:noFill/>
              <a:miter lim="800000"/>
            </a:ln>
          </p:spPr>
          <p:txBody>
            <a:bodyPr>
              <a:spAutoFit/>
            </a:bodyPr>
            <a:lstStyle/>
            <a:p>
              <a:pPr algn="ctr" eaLnBrk="0" hangingPunct="0">
                <a:spcBef>
                  <a:spcPct val="50000"/>
                </a:spcBef>
              </a:pPr>
              <a:r>
                <a:rPr lang="en-US" altLang="zh-CN" sz="1600" b="1" dirty="0" smtClean="0">
                  <a:solidFill>
                    <a:srgbClr val="FFFFFF"/>
                  </a:solidFill>
                  <a:latin typeface="微软雅黑" charset="0"/>
                  <a:ea typeface="微软雅黑" charset="0"/>
                  <a:cs typeface="Arial" pitchFamily="34" charset="0"/>
                </a:rPr>
                <a:t>2</a:t>
              </a:r>
            </a:p>
          </p:txBody>
        </p:sp>
        <p:sp>
          <p:nvSpPr>
            <p:cNvPr id="71" name="Text Box 69"/>
            <p:cNvSpPr txBox="1">
              <a:spLocks noChangeArrowheads="1"/>
            </p:cNvSpPr>
            <p:nvPr/>
          </p:nvSpPr>
          <p:spPr bwMode="white">
            <a:xfrm>
              <a:off x="4094163" y="3126084"/>
              <a:ext cx="806450" cy="336550"/>
            </a:xfrm>
            <a:prstGeom prst="rect">
              <a:avLst/>
            </a:prstGeom>
            <a:noFill/>
            <a:ln w="9525" algn="ctr">
              <a:noFill/>
              <a:miter lim="800000"/>
            </a:ln>
          </p:spPr>
          <p:txBody>
            <a:bodyPr>
              <a:spAutoFit/>
            </a:bodyPr>
            <a:lstStyle/>
            <a:p>
              <a:pPr algn="ctr" eaLnBrk="0" hangingPunct="0">
                <a:spcBef>
                  <a:spcPct val="50000"/>
                </a:spcBef>
              </a:pPr>
              <a:r>
                <a:rPr lang="en-US" altLang="zh-CN" sz="1600" b="1" dirty="0" smtClean="0">
                  <a:solidFill>
                    <a:srgbClr val="FFFFFF"/>
                  </a:solidFill>
                  <a:latin typeface="微软雅黑" charset="0"/>
                  <a:ea typeface="微软雅黑" charset="0"/>
                  <a:cs typeface="Arial" pitchFamily="34" charset="0"/>
                </a:rPr>
                <a:t>3</a:t>
              </a:r>
            </a:p>
          </p:txBody>
        </p:sp>
        <p:pic>
          <p:nvPicPr>
            <p:cNvPr id="72" name="Picture 70" descr="095"/>
            <p:cNvPicPr>
              <a:picLocks noChangeAspect="1" noChangeArrowheads="1"/>
            </p:cNvPicPr>
            <p:nvPr/>
          </p:nvPicPr>
          <p:blipFill>
            <a:blip r:embed="rId4"/>
            <a:srcRect/>
            <a:stretch>
              <a:fillRect/>
            </a:stretch>
          </p:blipFill>
          <p:spPr bwMode="gray">
            <a:xfrm>
              <a:off x="6876256" y="1340768"/>
              <a:ext cx="1435100" cy="1281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3" name="Text Box 71"/>
            <p:cNvSpPr txBox="1">
              <a:spLocks noChangeArrowheads="1"/>
            </p:cNvSpPr>
            <p:nvPr/>
          </p:nvSpPr>
          <p:spPr bwMode="black">
            <a:xfrm>
              <a:off x="2028824" y="5674022"/>
              <a:ext cx="3983335" cy="923330"/>
            </a:xfrm>
            <a:prstGeom prst="rect">
              <a:avLst/>
            </a:prstGeom>
            <a:noFill/>
            <a:ln w="9525" algn="ctr">
              <a:noFill/>
              <a:miter lim="800000"/>
            </a:ln>
          </p:spPr>
          <p:txBody>
            <a:bodyPr wrap="square">
              <a:spAutoFit/>
            </a:bodyPr>
            <a:lstStyle/>
            <a:p>
              <a:pPr>
                <a:lnSpc>
                  <a:spcPct val="150000"/>
                </a:lnSpc>
                <a:spcBef>
                  <a:spcPct val="50000"/>
                </a:spcBef>
                <a:buFontTx/>
                <a:buChar char="•"/>
              </a:pPr>
              <a:r>
                <a:rPr lang="zh-CN" altLang="en-US" b="1" dirty="0">
                  <a:solidFill>
                    <a:srgbClr val="000000"/>
                  </a:solidFill>
                  <a:latin typeface="微软雅黑" charset="0"/>
                  <a:ea typeface="微软雅黑" charset="0"/>
                  <a:cs typeface="Arial" pitchFamily="34" charset="0"/>
                </a:rPr>
                <a:t>合理设置基层医疗卫生机构全科医生高、中级岗位的比例</a:t>
              </a:r>
            </a:p>
          </p:txBody>
        </p:sp>
        <p:sp>
          <p:nvSpPr>
            <p:cNvPr id="74" name="Text Box 72"/>
            <p:cNvSpPr txBox="1">
              <a:spLocks noChangeArrowheads="1"/>
            </p:cNvSpPr>
            <p:nvPr/>
          </p:nvSpPr>
          <p:spPr bwMode="black">
            <a:xfrm>
              <a:off x="3748088" y="4578647"/>
              <a:ext cx="3704232" cy="923330"/>
            </a:xfrm>
            <a:prstGeom prst="rect">
              <a:avLst/>
            </a:prstGeom>
            <a:noFill/>
            <a:ln w="9525" algn="ctr">
              <a:noFill/>
              <a:miter lim="800000"/>
            </a:ln>
          </p:spPr>
          <p:txBody>
            <a:bodyPr wrap="square">
              <a:spAutoFit/>
            </a:bodyPr>
            <a:lstStyle/>
            <a:p>
              <a:pPr marL="285750" indent="-285750">
                <a:lnSpc>
                  <a:spcPct val="150000"/>
                </a:lnSpc>
                <a:spcBef>
                  <a:spcPct val="50000"/>
                </a:spcBef>
                <a:buFontTx/>
                <a:buChar char="•"/>
              </a:pPr>
              <a:r>
                <a:rPr lang="zh-CN" altLang="en-US" b="1" dirty="0">
                  <a:solidFill>
                    <a:srgbClr val="000000"/>
                  </a:solidFill>
                  <a:latin typeface="微软雅黑" charset="0"/>
                  <a:ea typeface="微软雅黑" charset="0"/>
                  <a:cs typeface="Arial" pitchFamily="34" charset="0"/>
                </a:rPr>
                <a:t>扩大职称晋升空间，重点向签约服务考核优秀的人员倾斜</a:t>
              </a:r>
            </a:p>
          </p:txBody>
        </p:sp>
        <p:sp>
          <p:nvSpPr>
            <p:cNvPr id="75" name="Text Box 73"/>
            <p:cNvSpPr txBox="1">
              <a:spLocks noChangeArrowheads="1"/>
            </p:cNvSpPr>
            <p:nvPr/>
          </p:nvSpPr>
          <p:spPr bwMode="black">
            <a:xfrm>
              <a:off x="5510411" y="3336527"/>
              <a:ext cx="3094037" cy="923330"/>
            </a:xfrm>
            <a:prstGeom prst="rect">
              <a:avLst/>
            </a:prstGeom>
            <a:noFill/>
            <a:ln w="9525" algn="ctr">
              <a:noFill/>
              <a:miter lim="800000"/>
            </a:ln>
          </p:spPr>
          <p:txBody>
            <a:bodyPr>
              <a:spAutoFit/>
            </a:bodyPr>
            <a:lstStyle/>
            <a:p>
              <a:pPr>
                <a:lnSpc>
                  <a:spcPct val="150000"/>
                </a:lnSpc>
                <a:spcBef>
                  <a:spcPct val="50000"/>
                </a:spcBef>
                <a:buFontTx/>
                <a:buChar char="•"/>
              </a:pPr>
              <a:r>
                <a:rPr lang="zh-CN" altLang="en-US" b="1" dirty="0">
                  <a:solidFill>
                    <a:srgbClr val="000000"/>
                  </a:solidFill>
                  <a:latin typeface="微软雅黑" charset="0"/>
                  <a:ea typeface="微软雅黑" charset="0"/>
                  <a:cs typeface="Arial" pitchFamily="34" charset="0"/>
                </a:rPr>
                <a:t>将签约服务评价考核结果作为职称晋升的重要因素</a:t>
              </a: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297552"/>
            <a:ext cx="9144000" cy="3059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内容占位符 2"/>
          <p:cNvSpPr>
            <a:spLocks noGrp="1"/>
          </p:cNvSpPr>
          <p:nvPr>
            <p:ph idx="1"/>
          </p:nvPr>
        </p:nvSpPr>
        <p:spPr>
          <a:xfrm>
            <a:off x="280256" y="3356992"/>
            <a:ext cx="8583488" cy="3096344"/>
          </a:xfrm>
        </p:spPr>
        <p:txBody>
          <a:bodyPr/>
          <a:lstStyle/>
          <a:p>
            <a:pPr marL="0" indent="0">
              <a:lnSpc>
                <a:spcPct val="150000"/>
              </a:lnSpc>
              <a:buNone/>
            </a:pPr>
            <a:r>
              <a:rPr lang="en-US" altLang="zh-CN" sz="2400" dirty="0" smtClean="0"/>
              <a:t>    </a:t>
            </a:r>
            <a:r>
              <a:rPr lang="zh-CN" altLang="zh-CN" sz="2400" dirty="0" smtClean="0"/>
              <a:t>推进</a:t>
            </a:r>
            <a:r>
              <a:rPr lang="zh-CN" altLang="zh-CN" sz="2400" dirty="0"/>
              <a:t>家庭医生签约服务是转变服务模式，实现从</a:t>
            </a:r>
            <a:r>
              <a:rPr lang="en-US" altLang="zh-CN" sz="2400" dirty="0">
                <a:solidFill>
                  <a:srgbClr val="FF0000"/>
                </a:solidFill>
              </a:rPr>
              <a:t>“</a:t>
            </a:r>
            <a:r>
              <a:rPr lang="zh-CN" altLang="zh-CN" sz="2400" dirty="0">
                <a:solidFill>
                  <a:srgbClr val="FF0000"/>
                </a:solidFill>
              </a:rPr>
              <a:t>以治病为中心</a:t>
            </a:r>
            <a:r>
              <a:rPr lang="en-US" altLang="zh-CN" sz="2400" dirty="0" smtClean="0">
                <a:solidFill>
                  <a:srgbClr val="FF0000"/>
                </a:solidFill>
              </a:rPr>
              <a:t>”</a:t>
            </a:r>
            <a:r>
              <a:rPr lang="zh-CN" altLang="zh-CN" sz="2400" dirty="0" smtClean="0"/>
              <a:t>到</a:t>
            </a:r>
            <a:r>
              <a:rPr lang="en-US" altLang="zh-CN" sz="2400" dirty="0">
                <a:solidFill>
                  <a:srgbClr val="FF0000"/>
                </a:solidFill>
              </a:rPr>
              <a:t>“</a:t>
            </a:r>
            <a:r>
              <a:rPr lang="zh-CN" altLang="zh-CN" sz="2400" dirty="0">
                <a:solidFill>
                  <a:srgbClr val="FF0000"/>
                </a:solidFill>
              </a:rPr>
              <a:t>以健康为中心</a:t>
            </a:r>
            <a:r>
              <a:rPr lang="en-US" altLang="zh-CN" sz="2400" dirty="0">
                <a:solidFill>
                  <a:srgbClr val="FF0000"/>
                </a:solidFill>
              </a:rPr>
              <a:t>”</a:t>
            </a:r>
            <a:r>
              <a:rPr lang="zh-CN" altLang="zh-CN" sz="2400" dirty="0"/>
              <a:t>的重要抓手</a:t>
            </a:r>
            <a:r>
              <a:rPr lang="zh-CN" altLang="zh-CN" sz="2400" dirty="0" smtClean="0"/>
              <a:t>。</a:t>
            </a:r>
            <a:endParaRPr lang="en-US" altLang="zh-CN" sz="2400" dirty="0" smtClean="0"/>
          </a:p>
          <a:p>
            <a:pPr>
              <a:lnSpc>
                <a:spcPct val="150000"/>
              </a:lnSpc>
              <a:buClr>
                <a:srgbClr val="FF0000"/>
              </a:buClr>
              <a:buFont typeface="Wingdings" panose="05000000000000000000" pitchFamily="2" charset="2"/>
              <a:buChar char="l"/>
            </a:pPr>
            <a:r>
              <a:rPr lang="zh-CN" altLang="zh-CN" sz="2000" dirty="0">
                <a:solidFill>
                  <a:srgbClr val="00B0F0"/>
                </a:solidFill>
              </a:rPr>
              <a:t>有利于进一步落实预防为主方针、实现防治</a:t>
            </a:r>
            <a:r>
              <a:rPr lang="zh-CN" altLang="zh-CN" sz="2000" dirty="0" smtClean="0">
                <a:solidFill>
                  <a:srgbClr val="00B0F0"/>
                </a:solidFill>
              </a:rPr>
              <a:t>结合</a:t>
            </a:r>
            <a:endParaRPr lang="en-US" altLang="zh-CN" sz="2000" dirty="0" smtClean="0">
              <a:solidFill>
                <a:srgbClr val="00B0F0"/>
              </a:solidFill>
            </a:endParaRPr>
          </a:p>
          <a:p>
            <a:pPr>
              <a:lnSpc>
                <a:spcPct val="150000"/>
              </a:lnSpc>
              <a:buClr>
                <a:srgbClr val="FF0000"/>
              </a:buClr>
              <a:buFont typeface="Wingdings" panose="05000000000000000000" pitchFamily="2" charset="2"/>
              <a:buChar char="l"/>
            </a:pPr>
            <a:r>
              <a:rPr lang="zh-CN" altLang="zh-CN" sz="2000" dirty="0" smtClean="0">
                <a:solidFill>
                  <a:srgbClr val="00B0F0"/>
                </a:solidFill>
              </a:rPr>
              <a:t>有利于</a:t>
            </a:r>
            <a:r>
              <a:rPr lang="zh-CN" altLang="zh-CN" sz="2000" dirty="0">
                <a:solidFill>
                  <a:srgbClr val="00B0F0"/>
                </a:solidFill>
              </a:rPr>
              <a:t>群众获得公平可及、系统连续的健康</a:t>
            </a:r>
            <a:r>
              <a:rPr lang="zh-CN" altLang="zh-CN" sz="2000" dirty="0" smtClean="0">
                <a:solidFill>
                  <a:srgbClr val="00B0F0"/>
                </a:solidFill>
              </a:rPr>
              <a:t>服务</a:t>
            </a:r>
            <a:endParaRPr lang="en-US" altLang="zh-CN" sz="2000" dirty="0" smtClean="0">
              <a:solidFill>
                <a:srgbClr val="00B0F0"/>
              </a:solidFill>
            </a:endParaRPr>
          </a:p>
          <a:p>
            <a:pPr>
              <a:lnSpc>
                <a:spcPct val="150000"/>
              </a:lnSpc>
              <a:buClr>
                <a:srgbClr val="FF0000"/>
              </a:buClr>
              <a:buFont typeface="Wingdings" panose="05000000000000000000" pitchFamily="2" charset="2"/>
              <a:buChar char="l"/>
            </a:pPr>
            <a:r>
              <a:rPr lang="zh-CN" altLang="zh-CN" sz="2000" dirty="0" smtClean="0">
                <a:solidFill>
                  <a:srgbClr val="00B0F0"/>
                </a:solidFill>
              </a:rPr>
              <a:t>有利于</a:t>
            </a:r>
            <a:r>
              <a:rPr lang="zh-CN" altLang="zh-CN" sz="2000" dirty="0">
                <a:solidFill>
                  <a:srgbClr val="00B0F0"/>
                </a:solidFill>
              </a:rPr>
              <a:t>进一步健全治疗、康复、长期护理服务</a:t>
            </a:r>
            <a:r>
              <a:rPr lang="zh-CN" altLang="zh-CN" sz="2000" dirty="0" smtClean="0">
                <a:solidFill>
                  <a:srgbClr val="00B0F0"/>
                </a:solidFill>
              </a:rPr>
              <a:t>链</a:t>
            </a:r>
            <a:endParaRPr lang="en-US" altLang="zh-CN" sz="2000" dirty="0" smtClean="0">
              <a:solidFill>
                <a:srgbClr val="00B0F0"/>
              </a:solidFill>
            </a:endParaRPr>
          </a:p>
          <a:p>
            <a:pPr>
              <a:lnSpc>
                <a:spcPct val="150000"/>
              </a:lnSpc>
              <a:buClr>
                <a:srgbClr val="FF0000"/>
              </a:buClr>
              <a:buFont typeface="Wingdings" panose="05000000000000000000" pitchFamily="2" charset="2"/>
              <a:buChar char="l"/>
            </a:pPr>
            <a:r>
              <a:rPr lang="zh-CN" altLang="zh-CN" sz="2000" dirty="0" smtClean="0">
                <a:solidFill>
                  <a:srgbClr val="00B0F0"/>
                </a:solidFill>
              </a:rPr>
              <a:t>有利于</a:t>
            </a:r>
            <a:r>
              <a:rPr lang="zh-CN" altLang="zh-CN" sz="2000" dirty="0">
                <a:solidFill>
                  <a:srgbClr val="00B0F0"/>
                </a:solidFill>
              </a:rPr>
              <a:t>满足群众更加重视生命质量和健康安全的需求。</a:t>
            </a:r>
          </a:p>
          <a:p>
            <a:pPr marL="0" indent="0">
              <a:lnSpc>
                <a:spcPct val="150000"/>
              </a:lnSpc>
              <a:buNone/>
            </a:pPr>
            <a:endParaRPr lang="zh-CN" altLang="en-US" sz="2000" dirty="0">
              <a:latin typeface="微软雅黑" charset="0"/>
              <a:ea typeface="微软雅黑" charset="0"/>
            </a:endParaRPr>
          </a:p>
        </p:txBody>
      </p:sp>
    </p:spTree>
    <p:extLst>
      <p:ext uri="{BB962C8B-B14F-4D97-AF65-F5344CB8AC3E}">
        <p14:creationId xmlns="" xmlns:p14="http://schemas.microsoft.com/office/powerpoint/2010/main" val="204236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gray">
          <a:xfrm>
            <a:off x="395536" y="548680"/>
            <a:ext cx="8424936" cy="144016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30000"/>
              </a:lnSpc>
            </a:pPr>
            <a:r>
              <a:rPr lang="zh-CN" altLang="en-US" sz="2400" dirty="0" smtClean="0">
                <a:latin typeface="微软雅黑" charset="0"/>
                <a:ea typeface="微软雅黑" charset="0"/>
              </a:rPr>
              <a:t>       三</a:t>
            </a:r>
            <a:r>
              <a:rPr lang="zh-CN" altLang="en-US" sz="2400" dirty="0">
                <a:latin typeface="微软雅黑" charset="0"/>
                <a:ea typeface="微软雅黑" charset="0"/>
              </a:rPr>
              <a:t>是对成绩突出的家庭医生及其团队，按照国家规定</a:t>
            </a:r>
            <a:r>
              <a:rPr lang="zh-CN" altLang="en-US" sz="2400" dirty="0">
                <a:solidFill>
                  <a:srgbClr val="FF0000"/>
                </a:solidFill>
                <a:latin typeface="微软雅黑" charset="0"/>
                <a:ea typeface="微软雅黑" charset="0"/>
              </a:rPr>
              <a:t>给予表彰表扬，大力宣传先进典型</a:t>
            </a:r>
            <a:r>
              <a:rPr lang="zh-CN" altLang="en-US" sz="2400" dirty="0">
                <a:latin typeface="微软雅黑" charset="0"/>
                <a:ea typeface="微软雅黑" charset="0"/>
              </a:rPr>
              <a:t>。</a:t>
            </a:r>
          </a:p>
        </p:txBody>
      </p:sp>
      <p:pic>
        <p:nvPicPr>
          <p:cNvPr id="2" name="图片 1"/>
          <p:cNvPicPr>
            <a:picLocks noChangeAspect="1"/>
          </p:cNvPicPr>
          <p:nvPr/>
        </p:nvPicPr>
        <p:blipFill rotWithShape="1">
          <a:blip r:embed="rId2"/>
          <a:srcRect l="12893" r="6881"/>
          <a:stretch/>
        </p:blipFill>
        <p:spPr>
          <a:xfrm>
            <a:off x="323528" y="2116614"/>
            <a:ext cx="4032448" cy="2824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rotWithShape="1">
          <a:blip r:embed="rId3"/>
          <a:srcRect r="11441" b="16764"/>
          <a:stretch/>
        </p:blipFill>
        <p:spPr>
          <a:xfrm>
            <a:off x="4716016" y="2116614"/>
            <a:ext cx="4176464" cy="2824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gray">
          <a:xfrm>
            <a:off x="611560" y="404664"/>
            <a:ext cx="8280920" cy="1872208"/>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30000"/>
              </a:lnSpc>
            </a:pPr>
            <a:r>
              <a:rPr lang="zh-CN" altLang="en-US" sz="2400" dirty="0" smtClean="0">
                <a:latin typeface="微软雅黑" charset="0"/>
                <a:ea typeface="微软雅黑" charset="0"/>
              </a:rPr>
              <a:t>       四</a:t>
            </a:r>
            <a:r>
              <a:rPr lang="zh-CN" altLang="en-US" sz="2400" dirty="0">
                <a:latin typeface="微软雅黑" charset="0"/>
                <a:ea typeface="微软雅黑" charset="0"/>
              </a:rPr>
              <a:t>是拓展国内外培训渠道，建立健全二级以上医院医生</a:t>
            </a:r>
            <a:r>
              <a:rPr lang="zh-CN" altLang="en-US" sz="2400" dirty="0">
                <a:solidFill>
                  <a:srgbClr val="FF0000"/>
                </a:solidFill>
                <a:latin typeface="微软雅黑" charset="0"/>
                <a:ea typeface="微软雅黑" charset="0"/>
              </a:rPr>
              <a:t>定期到基层开展业务指导与家庭医生定期到临床教学基地进修制度</a:t>
            </a:r>
            <a:r>
              <a:rPr lang="zh-CN" altLang="en-US" sz="2400" dirty="0">
                <a:latin typeface="微软雅黑" charset="0"/>
                <a:ea typeface="微软雅黑" charset="0"/>
              </a:rPr>
              <a:t>。加强家庭医生及团队成员的</a:t>
            </a:r>
            <a:r>
              <a:rPr lang="zh-CN" altLang="en-US" sz="2400" dirty="0">
                <a:solidFill>
                  <a:srgbClr val="FF0000"/>
                </a:solidFill>
                <a:latin typeface="微软雅黑" charset="0"/>
                <a:ea typeface="微软雅黑" charset="0"/>
              </a:rPr>
              <a:t>继续医学教育</a:t>
            </a:r>
            <a:r>
              <a:rPr lang="zh-CN" altLang="en-US" sz="2400" dirty="0">
                <a:latin typeface="微软雅黑" charset="0"/>
                <a:ea typeface="微软雅黑" charset="0"/>
              </a:rPr>
              <a:t>，提高签约服务质量。</a:t>
            </a:r>
          </a:p>
        </p:txBody>
      </p:sp>
      <p:pic>
        <p:nvPicPr>
          <p:cNvPr id="2" name="图片 1" descr="xin_040403130815500187602"/>
          <p:cNvPicPr>
            <a:picLocks noChangeAspect="1"/>
          </p:cNvPicPr>
          <p:nvPr/>
        </p:nvPicPr>
        <p:blipFill rotWithShape="1">
          <a:blip r:embed="rId2"/>
          <a:srcRect l="3056"/>
          <a:stretch/>
        </p:blipFill>
        <p:spPr>
          <a:xfrm>
            <a:off x="395536" y="2564904"/>
            <a:ext cx="4176463" cy="31280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图片 2"/>
          <p:cNvPicPr>
            <a:picLocks noChangeAspect="1"/>
          </p:cNvPicPr>
          <p:nvPr/>
        </p:nvPicPr>
        <p:blipFill>
          <a:blip r:embed="rId3"/>
          <a:stretch>
            <a:fillRect/>
          </a:stretch>
        </p:blipFill>
        <p:spPr>
          <a:xfrm>
            <a:off x="4788025" y="2564905"/>
            <a:ext cx="4104456" cy="31280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27" name="组合 26"/>
          <p:cNvGrpSpPr/>
          <p:nvPr/>
        </p:nvGrpSpPr>
        <p:grpSpPr>
          <a:xfrm>
            <a:off x="129538" y="2221834"/>
            <a:ext cx="1660528" cy="3021673"/>
            <a:chOff x="35496" y="2711583"/>
            <a:chExt cx="1660528" cy="3021673"/>
          </a:xfrm>
        </p:grpSpPr>
        <p:sp>
          <p:nvSpPr>
            <p:cNvPr id="28" name="任意多边形 27"/>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29" name="六边形 28"/>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30" name="六边形 29"/>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六边形 30"/>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32" name="组合 31"/>
          <p:cNvGrpSpPr/>
          <p:nvPr/>
        </p:nvGrpSpPr>
        <p:grpSpPr>
          <a:xfrm>
            <a:off x="1547355" y="3083267"/>
            <a:ext cx="1660528" cy="3010029"/>
            <a:chOff x="1471312" y="3515315"/>
            <a:chExt cx="1660528" cy="3010029"/>
          </a:xfrm>
        </p:grpSpPr>
        <p:sp>
          <p:nvSpPr>
            <p:cNvPr id="57" name="任意多边形 56"/>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58" name="六边形 57"/>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59" name="六边形 58"/>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0" name="六边形 59"/>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61" name="组合 60"/>
          <p:cNvGrpSpPr/>
          <p:nvPr/>
        </p:nvGrpSpPr>
        <p:grpSpPr>
          <a:xfrm>
            <a:off x="2987478" y="2276872"/>
            <a:ext cx="1678564" cy="3018136"/>
            <a:chOff x="2893436" y="1130944"/>
            <a:chExt cx="1678564" cy="3018136"/>
          </a:xfrm>
        </p:grpSpPr>
        <p:sp>
          <p:nvSpPr>
            <p:cNvPr id="62" name="任意多边形 61"/>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63" name="六边形 62"/>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4" name="六边形 63"/>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5" name="六边形 64"/>
            <p:cNvSpPr/>
            <p:nvPr/>
          </p:nvSpPr>
          <p:spPr>
            <a:xfrm>
              <a:off x="2940100" y="176244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66" name="组合 65"/>
          <p:cNvGrpSpPr/>
          <p:nvPr/>
        </p:nvGrpSpPr>
        <p:grpSpPr>
          <a:xfrm>
            <a:off x="4378010" y="1484784"/>
            <a:ext cx="1698086" cy="3014549"/>
            <a:chOff x="4283968" y="331761"/>
            <a:chExt cx="1698086" cy="3014549"/>
          </a:xfrm>
        </p:grpSpPr>
        <p:sp>
          <p:nvSpPr>
            <p:cNvPr id="67" name="任意多边形 66"/>
            <p:cNvSpPr/>
            <p:nvPr/>
          </p:nvSpPr>
          <p:spPr>
            <a:xfrm>
              <a:off x="4321526" y="192045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2408862"/>
                <a:satOff val="32788"/>
                <a:lumOff val="-16569"/>
                <a:alphaOff val="0"/>
              </a:schemeClr>
            </a:lnRef>
            <a:fillRef idx="3">
              <a:schemeClr val="accent5">
                <a:hueOff val="-2408862"/>
                <a:satOff val="32788"/>
                <a:lumOff val="-16569"/>
                <a:alphaOff val="0"/>
              </a:schemeClr>
            </a:fillRef>
            <a:effectRef idx="2">
              <a:schemeClr val="accent5">
                <a:hueOff val="-2408862"/>
                <a:satOff val="32788"/>
                <a:lumOff val="-16569"/>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健全签约服务收付费机制</a:t>
              </a:r>
              <a:endParaRPr lang="zh-CN" altLang="en-US" sz="2000" b="1" kern="1200" dirty="0">
                <a:latin typeface="微软雅黑" panose="020B0503020204020204" pitchFamily="34" charset="-122"/>
                <a:ea typeface="微软雅黑" panose="020B0503020204020204" pitchFamily="34" charset="-122"/>
              </a:endParaRPr>
            </a:p>
          </p:txBody>
        </p:sp>
        <p:sp>
          <p:nvSpPr>
            <p:cNvPr id="68" name="六边形 67"/>
            <p:cNvSpPr/>
            <p:nvPr/>
          </p:nvSpPr>
          <p:spPr>
            <a:xfrm>
              <a:off x="5397139" y="1954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223565"/>
                <a:satOff val="30265"/>
                <a:lumOff val="-1529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9" name="六边形 68"/>
            <p:cNvSpPr/>
            <p:nvPr/>
          </p:nvSpPr>
          <p:spPr>
            <a:xfrm>
              <a:off x="4283968" y="331761"/>
              <a:ext cx="1660528" cy="1425853"/>
            </a:xfrm>
            <a:prstGeom prst="hexagon">
              <a:avLst>
                <a:gd name="adj" fmla="val 25000"/>
                <a:gd name="vf" fmla="val 115470"/>
              </a:avLst>
            </a:prstGeom>
            <a:blipFill>
              <a:blip r:embed="rId6">
                <a:extLst>
                  <a:ext uri="{28A0092B-C50C-407E-A947-70E740481C1C}">
                    <a14:useLocalDpi xmlns="" xmlns:a14="http://schemas.microsoft.com/office/drawing/2010/main" val="0"/>
                  </a:ext>
                </a:extLst>
              </a:blip>
              <a:srcRect/>
              <a:stretch>
                <a:fillRect l="-14000" r="-14000"/>
              </a:stretch>
            </a:blipFill>
            <a:scene3d>
              <a:camera prst="orthographicFront"/>
              <a:lightRig rig="flat" dir="t"/>
            </a:scene3d>
            <a:sp3d extrusionH="12700" prstMaterial="plastic">
              <a:bevelT w="50800" h="50800"/>
            </a:sp3d>
          </p:spPr>
          <p:style>
            <a:lnRef idx="1">
              <a:schemeClr val="accent5">
                <a:hueOff val="-2408862"/>
                <a:satOff val="32788"/>
                <a:lumOff val="-1656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0" name="六边形 69"/>
            <p:cNvSpPr/>
            <p:nvPr/>
          </p:nvSpPr>
          <p:spPr>
            <a:xfrm>
              <a:off x="5386413" y="154969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594159"/>
                <a:satOff val="35310"/>
                <a:lumOff val="-1784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71" name="组合 70"/>
          <p:cNvGrpSpPr/>
          <p:nvPr/>
        </p:nvGrpSpPr>
        <p:grpSpPr>
          <a:xfrm>
            <a:off x="5818170" y="1499091"/>
            <a:ext cx="3072748" cy="2214603"/>
            <a:chOff x="5750496" y="357242"/>
            <a:chExt cx="3072748" cy="2214603"/>
          </a:xfrm>
        </p:grpSpPr>
        <p:sp>
          <p:nvSpPr>
            <p:cNvPr id="72" name="任意多边形 71"/>
            <p:cNvSpPr/>
            <p:nvPr/>
          </p:nvSpPr>
          <p:spPr>
            <a:xfrm>
              <a:off x="5750496" y="1145992"/>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3211815"/>
                <a:satOff val="43717"/>
                <a:lumOff val="-22092"/>
                <a:alphaOff val="0"/>
              </a:schemeClr>
            </a:lnRef>
            <a:fillRef idx="3">
              <a:schemeClr val="accent5">
                <a:hueOff val="-3211815"/>
                <a:satOff val="43717"/>
                <a:lumOff val="-22092"/>
                <a:alphaOff val="0"/>
              </a:schemeClr>
            </a:fillRef>
            <a:effectRef idx="2">
              <a:schemeClr val="accent5">
                <a:hueOff val="-3211815"/>
                <a:satOff val="43717"/>
                <a:lumOff val="-22092"/>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建立签约服务激励机制</a:t>
              </a:r>
              <a:endParaRPr lang="zh-CN" altLang="en-US" sz="2000" b="1" kern="1200" dirty="0">
                <a:latin typeface="微软雅黑" panose="020B0503020204020204" pitchFamily="34" charset="-122"/>
                <a:ea typeface="微软雅黑" panose="020B0503020204020204" pitchFamily="34" charset="-122"/>
              </a:endParaRPr>
            </a:p>
          </p:txBody>
        </p:sp>
        <p:sp>
          <p:nvSpPr>
            <p:cNvPr id="73" name="六边形 72"/>
            <p:cNvSpPr/>
            <p:nvPr/>
          </p:nvSpPr>
          <p:spPr>
            <a:xfrm>
              <a:off x="6852650" y="118390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964753"/>
                <a:satOff val="40354"/>
                <a:lumOff val="-20393"/>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4" name="六边形 73"/>
            <p:cNvSpPr/>
            <p:nvPr/>
          </p:nvSpPr>
          <p:spPr>
            <a:xfrm>
              <a:off x="7162716" y="357242"/>
              <a:ext cx="1660528" cy="1425853"/>
            </a:xfrm>
            <a:prstGeom prst="hexagon">
              <a:avLst>
                <a:gd name="adj" fmla="val 25000"/>
                <a:gd name="vf" fmla="val 115470"/>
              </a:avLst>
            </a:prstGeom>
            <a:blipFill>
              <a:blip r:embed="rId7">
                <a:extLst>
                  <a:ext uri="{28A0092B-C50C-407E-A947-70E740481C1C}">
                    <a14:useLocalDpi xmlns="" xmlns:a14="http://schemas.microsoft.com/office/drawing/2010/main" val="0"/>
                  </a:ext>
                </a:extLst>
              </a:blip>
              <a:srcRect/>
              <a:stretch>
                <a:fillRect l="-11000" r="-11000"/>
              </a:stretch>
            </a:blipFill>
            <a:scene3d>
              <a:camera prst="orthographicFront"/>
              <a:lightRig rig="flat" dir="t"/>
            </a:scene3d>
            <a:sp3d extrusionH="12700" prstMaterial="plastic">
              <a:bevelT w="50800" h="50800"/>
            </a:sp3d>
          </p:spPr>
          <p:style>
            <a:lnRef idx="1">
              <a:schemeClr val="accent5">
                <a:hueOff val="-3211815"/>
                <a:satOff val="43717"/>
                <a:lumOff val="-2209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5" name="六边形 74"/>
            <p:cNvSpPr/>
            <p:nvPr/>
          </p:nvSpPr>
          <p:spPr>
            <a:xfrm>
              <a:off x="7212981" y="96787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335347"/>
                <a:satOff val="45398"/>
                <a:lumOff val="-2294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76" name="组合 75"/>
          <p:cNvGrpSpPr/>
          <p:nvPr/>
        </p:nvGrpSpPr>
        <p:grpSpPr>
          <a:xfrm>
            <a:off x="4400044" y="3886528"/>
            <a:ext cx="3089499" cy="2206768"/>
            <a:chOff x="5750496" y="3515070"/>
            <a:chExt cx="3089499" cy="2206768"/>
          </a:xfrm>
        </p:grpSpPr>
        <p:sp>
          <p:nvSpPr>
            <p:cNvPr id="77" name="任意多边形 76"/>
            <p:cNvSpPr/>
            <p:nvPr/>
          </p:nvSpPr>
          <p:spPr>
            <a:xfrm>
              <a:off x="7179467" y="3515070"/>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4014769"/>
                <a:satOff val="54646"/>
                <a:lumOff val="-27615"/>
                <a:alphaOff val="0"/>
              </a:schemeClr>
            </a:lnRef>
            <a:fillRef idx="3">
              <a:schemeClr val="accent5">
                <a:hueOff val="-4014769"/>
                <a:satOff val="54646"/>
                <a:lumOff val="-27615"/>
                <a:alphaOff val="0"/>
              </a:schemeClr>
            </a:fillRef>
            <a:effectRef idx="2">
              <a:schemeClr val="accent5">
                <a:hueOff val="-4014769"/>
                <a:satOff val="54646"/>
                <a:lumOff val="-27615"/>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加强签约服务绩效考核</a:t>
              </a:r>
              <a:endParaRPr lang="zh-CN" altLang="en-US" sz="2000" b="1" kern="1200" dirty="0">
                <a:latin typeface="微软雅黑" panose="020B0503020204020204" pitchFamily="34" charset="-122"/>
                <a:ea typeface="微软雅黑" panose="020B0503020204020204" pitchFamily="34" charset="-122"/>
              </a:endParaRPr>
            </a:p>
          </p:txBody>
        </p:sp>
        <p:sp>
          <p:nvSpPr>
            <p:cNvPr id="78" name="六边形 77"/>
            <p:cNvSpPr/>
            <p:nvPr/>
          </p:nvSpPr>
          <p:spPr>
            <a:xfrm>
              <a:off x="7508755" y="4764103"/>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1"/>
                <a:satOff val="50442"/>
                <a:lumOff val="-25491"/>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9" name="六边形 78"/>
            <p:cNvSpPr/>
            <p:nvPr/>
          </p:nvSpPr>
          <p:spPr>
            <a:xfrm>
              <a:off x="5750496" y="4295985"/>
              <a:ext cx="1660528" cy="1425853"/>
            </a:xfrm>
            <a:prstGeom prst="hexagon">
              <a:avLst>
                <a:gd name="adj" fmla="val 25000"/>
                <a:gd name="vf" fmla="val 115470"/>
              </a:avLst>
            </a:prstGeom>
            <a:blipFill>
              <a:blip r:embed="rId8" cstate="print">
                <a:extLst>
                  <a:ext uri="{28A0092B-C50C-407E-A947-70E740481C1C}">
                    <a14:useLocalDpi xmlns="" xmlns:a14="http://schemas.microsoft.com/office/drawing/2010/main" val="0"/>
                  </a:ext>
                </a:extLst>
              </a:blip>
              <a:srcRect/>
              <a:stretch>
                <a:fillRect l="-16000" r="-16000"/>
              </a:stretch>
            </a:blipFill>
            <a:scene3d>
              <a:camera prst="orthographicFront"/>
              <a:lightRig rig="flat" dir="t"/>
            </a:scene3d>
            <a:sp3d extrusionH="12700" prstMaterial="plastic">
              <a:bevelT w="50800" h="50800"/>
            </a:sp3d>
          </p:spPr>
          <p:style>
            <a:lnRef idx="1">
              <a:schemeClr val="accent5">
                <a:hueOff val="-4014769"/>
                <a:satOff val="54646"/>
                <a:lumOff val="-2761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0" name="六边形 79"/>
            <p:cNvSpPr/>
            <p:nvPr/>
          </p:nvSpPr>
          <p:spPr>
            <a:xfrm>
              <a:off x="7200598" y="4921576"/>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076535"/>
                <a:satOff val="55487"/>
                <a:lumOff val="-2804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33392109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3688" y="848829"/>
            <a:ext cx="5676515" cy="5676515"/>
            <a:chOff x="148534" y="342354"/>
            <a:chExt cx="5676515" cy="5676515"/>
          </a:xfrm>
          <a:effectLst/>
        </p:grpSpPr>
        <p:sp>
          <p:nvSpPr>
            <p:cNvPr id="3" name="空心弧 2"/>
            <p:cNvSpPr/>
            <p:nvPr/>
          </p:nvSpPr>
          <p:spPr>
            <a:xfrm>
              <a:off x="801943" y="995763"/>
              <a:ext cx="4369697" cy="4369697"/>
            </a:xfrm>
            <a:prstGeom prst="blockArc">
              <a:avLst>
                <a:gd name="adj1" fmla="val 10800000"/>
                <a:gd name="adj2" fmla="val 16200000"/>
                <a:gd name="adj3" fmla="val 4641"/>
              </a:avLst>
            </a:pr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5">
                <a:hueOff val="-4817723"/>
                <a:satOff val="65575"/>
                <a:lumOff val="-33137"/>
                <a:alphaOff val="0"/>
              </a:schemeClr>
            </a:fillRef>
            <a:effectRef idx="2">
              <a:schemeClr val="accent5">
                <a:hueOff val="-4817723"/>
                <a:satOff val="65575"/>
                <a:lumOff val="-33137"/>
                <a:alphaOff val="0"/>
              </a:schemeClr>
            </a:effectRef>
            <a:fontRef idx="minor">
              <a:schemeClr val="lt1"/>
            </a:fontRef>
          </p:style>
        </p:sp>
        <p:sp>
          <p:nvSpPr>
            <p:cNvPr id="4" name="空心弧 3"/>
            <p:cNvSpPr/>
            <p:nvPr/>
          </p:nvSpPr>
          <p:spPr>
            <a:xfrm>
              <a:off x="801943" y="995763"/>
              <a:ext cx="4369697" cy="4369697"/>
            </a:xfrm>
            <a:prstGeom prst="blockArc">
              <a:avLst>
                <a:gd name="adj1" fmla="val 5400000"/>
                <a:gd name="adj2" fmla="val 10800000"/>
                <a:gd name="adj3" fmla="val 4641"/>
              </a:avLst>
            </a:pr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5">
                <a:hueOff val="-3211815"/>
                <a:satOff val="43717"/>
                <a:lumOff val="-22091"/>
                <a:alphaOff val="0"/>
              </a:schemeClr>
            </a:fillRef>
            <a:effectRef idx="2">
              <a:schemeClr val="accent5">
                <a:hueOff val="-3211815"/>
                <a:satOff val="43717"/>
                <a:lumOff val="-22091"/>
                <a:alphaOff val="0"/>
              </a:schemeClr>
            </a:effectRef>
            <a:fontRef idx="minor">
              <a:schemeClr val="lt1"/>
            </a:fontRef>
          </p:style>
        </p:sp>
        <p:sp>
          <p:nvSpPr>
            <p:cNvPr id="5" name="空心弧 4"/>
            <p:cNvSpPr/>
            <p:nvPr/>
          </p:nvSpPr>
          <p:spPr>
            <a:xfrm>
              <a:off x="801943" y="995763"/>
              <a:ext cx="4369697" cy="4369697"/>
            </a:xfrm>
            <a:prstGeom prst="blockArc">
              <a:avLst>
                <a:gd name="adj1" fmla="val 0"/>
                <a:gd name="adj2" fmla="val 5400000"/>
                <a:gd name="adj3" fmla="val 4641"/>
              </a:avLst>
            </a:pr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5">
                <a:hueOff val="-1605908"/>
                <a:satOff val="21858"/>
                <a:lumOff val="-11045"/>
                <a:alphaOff val="0"/>
              </a:schemeClr>
            </a:fillRef>
            <a:effectRef idx="2">
              <a:schemeClr val="accent5">
                <a:hueOff val="-1605908"/>
                <a:satOff val="21858"/>
                <a:lumOff val="-11045"/>
                <a:alphaOff val="0"/>
              </a:schemeClr>
            </a:effectRef>
            <a:fontRef idx="minor">
              <a:schemeClr val="lt1"/>
            </a:fontRef>
          </p:style>
        </p:sp>
        <p:sp>
          <p:nvSpPr>
            <p:cNvPr id="6" name="空心弧 5"/>
            <p:cNvSpPr/>
            <p:nvPr/>
          </p:nvSpPr>
          <p:spPr>
            <a:xfrm>
              <a:off x="801943" y="995763"/>
              <a:ext cx="4369697" cy="4369697"/>
            </a:xfrm>
            <a:prstGeom prst="blockArc">
              <a:avLst>
                <a:gd name="adj1" fmla="val 16200000"/>
                <a:gd name="adj2" fmla="val 0"/>
                <a:gd name="adj3" fmla="val 4641"/>
              </a:avLst>
            </a:pr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8" name="任意多边形 7"/>
            <p:cNvSpPr/>
            <p:nvPr/>
          </p:nvSpPr>
          <p:spPr>
            <a:xfrm>
              <a:off x="1980928" y="2174749"/>
              <a:ext cx="2011726" cy="2011726"/>
            </a:xfrm>
            <a:custGeom>
              <a:avLst/>
              <a:gdLst>
                <a:gd name="connsiteX0" fmla="*/ 0 w 2011726"/>
                <a:gd name="connsiteY0" fmla="*/ 1005863 h 2011726"/>
                <a:gd name="connsiteX1" fmla="*/ 1005863 w 2011726"/>
                <a:gd name="connsiteY1" fmla="*/ 0 h 2011726"/>
                <a:gd name="connsiteX2" fmla="*/ 2011726 w 2011726"/>
                <a:gd name="connsiteY2" fmla="*/ 1005863 h 2011726"/>
                <a:gd name="connsiteX3" fmla="*/ 1005863 w 2011726"/>
                <a:gd name="connsiteY3" fmla="*/ 2011726 h 2011726"/>
                <a:gd name="connsiteX4" fmla="*/ 0 w 2011726"/>
                <a:gd name="connsiteY4" fmla="*/ 1005863 h 201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26" h="2011726">
                  <a:moveTo>
                    <a:pt x="0" y="1005863"/>
                  </a:moveTo>
                  <a:cubicBezTo>
                    <a:pt x="0" y="450340"/>
                    <a:pt x="450340" y="0"/>
                    <a:pt x="1005863" y="0"/>
                  </a:cubicBezTo>
                  <a:cubicBezTo>
                    <a:pt x="1561386" y="0"/>
                    <a:pt x="2011726" y="450340"/>
                    <a:pt x="2011726" y="1005863"/>
                  </a:cubicBezTo>
                  <a:cubicBezTo>
                    <a:pt x="2011726" y="1561386"/>
                    <a:pt x="1561386" y="2011726"/>
                    <a:pt x="1005863" y="2011726"/>
                  </a:cubicBezTo>
                  <a:cubicBezTo>
                    <a:pt x="450340" y="2011726"/>
                    <a:pt x="0" y="1561386"/>
                    <a:pt x="0" y="1005863"/>
                  </a:cubicBezTo>
                  <a:close/>
                </a:path>
              </a:pathLst>
            </a:custGeom>
            <a:solidFill>
              <a:schemeClr val="accent1"/>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335250" tIns="335250" rIns="335250" bIns="335250" numCol="1" spcCol="1270" anchor="ctr" anchorCtr="0">
              <a:noAutofit/>
            </a:bodyPr>
            <a:lstStyle/>
            <a:p>
              <a:pPr lvl="0" algn="ctr" defTabSz="1422400">
                <a:lnSpc>
                  <a:spcPct val="90000"/>
                </a:lnSpc>
                <a:spcBef>
                  <a:spcPct val="0"/>
                </a:spcBef>
                <a:spcAft>
                  <a:spcPct val="35000"/>
                </a:spcAft>
              </a:pPr>
              <a:r>
                <a:rPr lang="zh-CN" altLang="en-US" sz="4000" b="1" kern="1200" dirty="0" smtClean="0">
                  <a:latin typeface="微软雅黑" charset="0"/>
                  <a:ea typeface="微软雅黑" charset="0"/>
                </a:rPr>
                <a:t>绩效</a:t>
              </a:r>
              <a:endParaRPr lang="en-US" altLang="zh-CN" sz="4000" b="1" kern="1200" dirty="0" smtClean="0">
                <a:latin typeface="微软雅黑" charset="0"/>
                <a:ea typeface="微软雅黑" charset="0"/>
              </a:endParaRPr>
            </a:p>
            <a:p>
              <a:pPr lvl="0" algn="ctr" defTabSz="1422400">
                <a:lnSpc>
                  <a:spcPct val="90000"/>
                </a:lnSpc>
                <a:spcBef>
                  <a:spcPct val="0"/>
                </a:spcBef>
                <a:spcAft>
                  <a:spcPct val="35000"/>
                </a:spcAft>
              </a:pPr>
              <a:r>
                <a:rPr lang="zh-CN" altLang="en-US" sz="4000" b="1" kern="1200" dirty="0" smtClean="0">
                  <a:latin typeface="微软雅黑" charset="0"/>
                  <a:ea typeface="微软雅黑" charset="0"/>
                </a:rPr>
                <a:t>考核</a:t>
              </a:r>
              <a:endParaRPr lang="zh-CN" altLang="en-US" sz="4000" kern="1200" dirty="0">
                <a:latin typeface="微软雅黑" charset="0"/>
                <a:ea typeface="微软雅黑" charset="0"/>
              </a:endParaRPr>
            </a:p>
          </p:txBody>
        </p:sp>
        <p:sp>
          <p:nvSpPr>
            <p:cNvPr id="9" name="任意多边形 8"/>
            <p:cNvSpPr/>
            <p:nvPr/>
          </p:nvSpPr>
          <p:spPr>
            <a:xfrm>
              <a:off x="2282687" y="342354"/>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微软雅黑" charset="0"/>
                  <a:ea typeface="微软雅黑" charset="0"/>
                </a:rPr>
                <a:t>发挥社会监督作用</a:t>
              </a:r>
            </a:p>
          </p:txBody>
        </p:sp>
        <p:sp>
          <p:nvSpPr>
            <p:cNvPr id="10" name="任意多边形 9"/>
            <p:cNvSpPr/>
            <p:nvPr/>
          </p:nvSpPr>
          <p:spPr>
            <a:xfrm>
              <a:off x="4416841" y="2476508"/>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1605908"/>
                <a:satOff val="21858"/>
                <a:lumOff val="-11045"/>
                <a:alphaOff val="0"/>
              </a:schemeClr>
            </a:fillRef>
            <a:effectRef idx="2">
              <a:schemeClr val="accent5">
                <a:hueOff val="-1605908"/>
                <a:satOff val="21858"/>
                <a:lumOff val="-11045"/>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微软雅黑" charset="0"/>
                  <a:ea typeface="微软雅黑" charset="0"/>
                </a:rPr>
                <a:t>建立挂钩机制</a:t>
              </a:r>
            </a:p>
          </p:txBody>
        </p:sp>
        <p:sp>
          <p:nvSpPr>
            <p:cNvPr id="11" name="任意多边形 10"/>
            <p:cNvSpPr/>
            <p:nvPr/>
          </p:nvSpPr>
          <p:spPr>
            <a:xfrm>
              <a:off x="2282687" y="4610661"/>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3211815"/>
                <a:satOff val="43717"/>
                <a:lumOff val="-22091"/>
                <a:alphaOff val="0"/>
              </a:schemeClr>
            </a:fillRef>
            <a:effectRef idx="2">
              <a:schemeClr val="accent5">
                <a:hueOff val="-3211815"/>
                <a:satOff val="43717"/>
                <a:lumOff val="-22091"/>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微软雅黑" charset="0"/>
                  <a:ea typeface="微软雅黑" charset="0"/>
                </a:rPr>
                <a:t>开展定期考核</a:t>
              </a:r>
            </a:p>
          </p:txBody>
        </p:sp>
        <p:sp>
          <p:nvSpPr>
            <p:cNvPr id="12" name="任意多边形 11"/>
            <p:cNvSpPr/>
            <p:nvPr/>
          </p:nvSpPr>
          <p:spPr>
            <a:xfrm>
              <a:off x="148534" y="2476508"/>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4817723"/>
                <a:satOff val="65575"/>
                <a:lumOff val="-33137"/>
                <a:alphaOff val="0"/>
              </a:schemeClr>
            </a:fillRef>
            <a:effectRef idx="2">
              <a:schemeClr val="accent5">
                <a:hueOff val="-4817723"/>
                <a:satOff val="65575"/>
                <a:lumOff val="-33137"/>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微软雅黑" charset="0"/>
                  <a:ea typeface="微软雅黑" charset="0"/>
                </a:rPr>
                <a:t>完善绩效考核标准</a:t>
              </a: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2123728" y="620688"/>
            <a:ext cx="6192688" cy="504056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200000"/>
              </a:lnSpc>
            </a:pPr>
            <a:r>
              <a:rPr lang="zh-CN" altLang="en-US" sz="2400" dirty="0" smtClean="0">
                <a:latin typeface="微软雅黑" charset="0"/>
                <a:ea typeface="微软雅黑" charset="0"/>
              </a:rPr>
              <a:t>建立</a:t>
            </a:r>
            <a:r>
              <a:rPr lang="zh-CN" altLang="en-US" sz="2400" dirty="0">
                <a:solidFill>
                  <a:srgbClr val="FF0000"/>
                </a:solidFill>
                <a:latin typeface="微软雅黑" charset="0"/>
                <a:ea typeface="微软雅黑" charset="0"/>
              </a:rPr>
              <a:t>以签约对象数量与构成、服务质量、健康管理效果、居民满意度、医药费用控制、签约居民基层就诊比例等</a:t>
            </a:r>
            <a:r>
              <a:rPr lang="zh-CN" altLang="en-US" sz="2400" dirty="0">
                <a:latin typeface="微软雅黑" charset="0"/>
                <a:ea typeface="微软雅黑" charset="0"/>
              </a:rPr>
              <a:t>为核心的签约服务评价考核指标体系</a:t>
            </a:r>
            <a:r>
              <a:rPr lang="zh-CN" altLang="en-US" sz="2400" dirty="0" smtClean="0">
                <a:latin typeface="微软雅黑" charset="0"/>
                <a:ea typeface="微软雅黑" charset="0"/>
              </a:rPr>
              <a:t>。 绩效考核结果</a:t>
            </a:r>
            <a:r>
              <a:rPr lang="zh-CN" altLang="en-US" sz="2400" dirty="0" smtClean="0">
                <a:solidFill>
                  <a:srgbClr val="FF0000"/>
                </a:solidFill>
                <a:latin typeface="微软雅黑" charset="0"/>
                <a:ea typeface="微软雅黑" charset="0"/>
              </a:rPr>
              <a:t>与医保支付、公共卫生服务经费拨付以及团队和个人绩效分配挂钩</a:t>
            </a:r>
            <a:r>
              <a:rPr lang="zh-CN" altLang="en-US" sz="2400" dirty="0" smtClean="0">
                <a:latin typeface="微软雅黑" charset="0"/>
                <a:ea typeface="微软雅黑" charset="0"/>
              </a:rPr>
              <a:t>。</a:t>
            </a:r>
            <a:endParaRPr lang="zh-CN" altLang="en-US" sz="2400" dirty="0">
              <a:latin typeface="微软雅黑" charset="0"/>
              <a:ea typeface="微软雅黑" charset="0"/>
            </a:endParaRPr>
          </a:p>
        </p:txBody>
      </p:sp>
      <p:sp>
        <p:nvSpPr>
          <p:cNvPr id="23" name="任意多边形 22"/>
          <p:cNvSpPr/>
          <p:nvPr/>
        </p:nvSpPr>
        <p:spPr>
          <a:xfrm>
            <a:off x="427488" y="2476508"/>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4817723"/>
              <a:satOff val="65575"/>
              <a:lumOff val="-33137"/>
              <a:alphaOff val="0"/>
            </a:schemeClr>
          </a:fillRef>
          <a:effectRef idx="2">
            <a:schemeClr val="accent5">
              <a:hueOff val="-4817723"/>
              <a:satOff val="65575"/>
              <a:lumOff val="-33137"/>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charset="0"/>
                <a:ea typeface="微软雅黑" charset="0"/>
              </a:rPr>
              <a:t>完善绩效考核标准</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427488" y="2492896"/>
            <a:ext cx="1408208" cy="1408208"/>
          </a:xfrm>
          <a:custGeom>
            <a:avLst/>
            <a:gdLst>
              <a:gd name="connsiteX0" fmla="*/ 0 w 1408208"/>
              <a:gd name="connsiteY0" fmla="*/ 704104 h 1408208"/>
              <a:gd name="connsiteX1" fmla="*/ 704104 w 1408208"/>
              <a:gd name="connsiteY1" fmla="*/ 0 h 1408208"/>
              <a:gd name="connsiteX2" fmla="*/ 1408208 w 1408208"/>
              <a:gd name="connsiteY2" fmla="*/ 704104 h 1408208"/>
              <a:gd name="connsiteX3" fmla="*/ 704104 w 1408208"/>
              <a:gd name="connsiteY3" fmla="*/ 1408208 h 1408208"/>
              <a:gd name="connsiteX4" fmla="*/ 0 w 1408208"/>
              <a:gd name="connsiteY4" fmla="*/ 704104 h 140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08" h="1408208">
                <a:moveTo>
                  <a:pt x="0" y="704104"/>
                </a:moveTo>
                <a:cubicBezTo>
                  <a:pt x="0" y="315238"/>
                  <a:pt x="315238" y="0"/>
                  <a:pt x="704104" y="0"/>
                </a:cubicBezTo>
                <a:cubicBezTo>
                  <a:pt x="1092970" y="0"/>
                  <a:pt x="1408208" y="315238"/>
                  <a:pt x="1408208" y="704104"/>
                </a:cubicBezTo>
                <a:cubicBezTo>
                  <a:pt x="1408208" y="1092970"/>
                  <a:pt x="1092970" y="1408208"/>
                  <a:pt x="704104" y="1408208"/>
                </a:cubicBezTo>
                <a:cubicBezTo>
                  <a:pt x="315238" y="1408208"/>
                  <a:pt x="0" y="1092970"/>
                  <a:pt x="0" y="7041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29087" tIns="229087" rIns="229087" bIns="229087"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charset="0"/>
                <a:ea typeface="微软雅黑" charset="0"/>
              </a:rPr>
              <a:t>发挥社会监督作用</a:t>
            </a:r>
          </a:p>
        </p:txBody>
      </p:sp>
      <p:sp>
        <p:nvSpPr>
          <p:cNvPr id="7" name="Rectangle 2"/>
          <p:cNvSpPr txBox="1">
            <a:spLocks noChangeArrowheads="1"/>
          </p:cNvSpPr>
          <p:nvPr/>
        </p:nvSpPr>
        <p:spPr bwMode="gray">
          <a:xfrm>
            <a:off x="2123728" y="332656"/>
            <a:ext cx="6624736" cy="2592288"/>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建立</a:t>
            </a:r>
            <a:r>
              <a:rPr lang="zh-CN" altLang="en-US" sz="2400" dirty="0">
                <a:solidFill>
                  <a:srgbClr val="FF0000"/>
                </a:solidFill>
                <a:latin typeface="微软雅黑" charset="0"/>
                <a:ea typeface="微软雅黑" charset="0"/>
              </a:rPr>
              <a:t>以签约居民为主体，向社会公开的反馈评价体系</a:t>
            </a:r>
            <a:r>
              <a:rPr lang="zh-CN" altLang="en-US" sz="2400" dirty="0">
                <a:latin typeface="微软雅黑" charset="0"/>
                <a:ea typeface="微软雅黑" charset="0"/>
              </a:rPr>
              <a:t>，畅通公众监督渠道，使家庭医生团队的服务质量和水平能够得到居民的及时反馈和评价，并作为绩效考核的重要依据和居民选择家庭医生团队的重要参考。</a:t>
            </a:r>
          </a:p>
        </p:txBody>
      </p:sp>
      <p:pic>
        <p:nvPicPr>
          <p:cNvPr id="3" name="图片 2" descr="W020130510204148237139"/>
          <p:cNvPicPr>
            <a:picLocks noChangeAspect="1"/>
          </p:cNvPicPr>
          <p:nvPr/>
        </p:nvPicPr>
        <p:blipFill>
          <a:blip r:embed="rId2"/>
          <a:stretch>
            <a:fillRect/>
          </a:stretch>
        </p:blipFill>
        <p:spPr>
          <a:xfrm>
            <a:off x="2195736" y="3164274"/>
            <a:ext cx="6408712" cy="3217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6902152" cy="563562"/>
          </a:xfrm>
        </p:spPr>
        <p:txBody>
          <a:bodyPr/>
          <a:lstStyle/>
          <a:p>
            <a:r>
              <a:rPr lang="zh-CN" altLang="en-US" dirty="0">
                <a:latin typeface="微软雅黑" panose="020B0503020204020204" pitchFamily="34" charset="-122"/>
                <a:ea typeface="微软雅黑" panose="020B0503020204020204" pitchFamily="34" charset="-122"/>
              </a:rPr>
              <a:t>家庭医生签约服务</a:t>
            </a:r>
            <a:r>
              <a:rPr lang="zh-CN" altLang="en-US" dirty="0" smtClean="0">
                <a:latin typeface="微软雅黑" panose="020B0503020204020204" pitchFamily="34" charset="-122"/>
                <a:ea typeface="微软雅黑" panose="020B0503020204020204" pitchFamily="34" charset="-122"/>
              </a:rPr>
              <a:t>的主要</a:t>
            </a:r>
            <a:r>
              <a:rPr lang="zh-CN" altLang="en-US" dirty="0">
                <a:latin typeface="微软雅黑" panose="020B0503020204020204" pitchFamily="34" charset="-122"/>
                <a:ea typeface="微软雅黑" panose="020B0503020204020204" pitchFamily="34" charset="-122"/>
              </a:rPr>
              <a:t>任务</a:t>
            </a:r>
          </a:p>
        </p:txBody>
      </p:sp>
      <p:grpSp>
        <p:nvGrpSpPr>
          <p:cNvPr id="31" name="组合 30"/>
          <p:cNvGrpSpPr/>
          <p:nvPr/>
        </p:nvGrpSpPr>
        <p:grpSpPr>
          <a:xfrm>
            <a:off x="129538" y="2221834"/>
            <a:ext cx="1660528" cy="3021673"/>
            <a:chOff x="35496" y="2711583"/>
            <a:chExt cx="1660528" cy="3021673"/>
          </a:xfrm>
        </p:grpSpPr>
        <p:sp>
          <p:nvSpPr>
            <p:cNvPr id="32" name="任意多边形 31"/>
            <p:cNvSpPr/>
            <p:nvPr/>
          </p:nvSpPr>
          <p:spPr>
            <a:xfrm>
              <a:off x="35496" y="4307403"/>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明确签约服务的主体</a:t>
              </a:r>
              <a:endParaRPr lang="zh-CN" altLang="en-US" sz="2000" b="1" kern="1200" dirty="0">
                <a:latin typeface="微软雅黑" panose="020B0503020204020204" pitchFamily="34" charset="-122"/>
                <a:ea typeface="微软雅黑" panose="020B0503020204020204" pitchFamily="34" charset="-122"/>
              </a:endParaRPr>
            </a:p>
          </p:txBody>
        </p:sp>
        <p:sp>
          <p:nvSpPr>
            <p:cNvPr id="33" name="六边形 32"/>
            <p:cNvSpPr/>
            <p:nvPr/>
          </p:nvSpPr>
          <p:spPr>
            <a:xfrm>
              <a:off x="1137941" y="434197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34" name="六边形 33"/>
            <p:cNvSpPr/>
            <p:nvPr/>
          </p:nvSpPr>
          <p:spPr>
            <a:xfrm>
              <a:off x="35496" y="2711583"/>
              <a:ext cx="1660528" cy="1425853"/>
            </a:xfrm>
            <a:prstGeom prst="hexagon">
              <a:avLst>
                <a:gd name="adj" fmla="val 25000"/>
                <a:gd name="vf" fmla="val 115470"/>
              </a:avLst>
            </a:prstGeom>
            <a:blipFill>
              <a:blip r:embed="rId3" cstate="print">
                <a:extLst>
                  <a:ext uri="{28A0092B-C50C-407E-A947-70E740481C1C}">
                    <a14:useLocalDpi xmlns="" xmlns:a14="http://schemas.microsoft.com/office/drawing/2010/main" val="0"/>
                  </a:ext>
                </a:extLst>
              </a:blip>
              <a:srcRect/>
              <a:stretch>
                <a:fillRect l="-48000" r="-48000"/>
              </a:stretch>
            </a:blipFill>
            <a:scene3d>
              <a:camera prst="orthographicFront"/>
              <a:lightRig rig="flat" dir="t"/>
            </a:scene3d>
            <a:sp3d extrusionH="12700" prstMaterial="plastic">
              <a:bevelT w="50800" h="50800"/>
            </a:sp3d>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5" name="六边形 34"/>
            <p:cNvSpPr/>
            <p:nvPr/>
          </p:nvSpPr>
          <p:spPr>
            <a:xfrm>
              <a:off x="1173037" y="3948255"/>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
                <a:satOff val="5044"/>
                <a:lumOff val="-254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36" name="组合 35"/>
          <p:cNvGrpSpPr/>
          <p:nvPr/>
        </p:nvGrpSpPr>
        <p:grpSpPr>
          <a:xfrm>
            <a:off x="1547355" y="3083267"/>
            <a:ext cx="1660528" cy="3010029"/>
            <a:chOff x="1471312" y="3515315"/>
            <a:chExt cx="1660528" cy="3010029"/>
          </a:xfrm>
        </p:grpSpPr>
        <p:sp>
          <p:nvSpPr>
            <p:cNvPr id="37" name="任意多边形 36"/>
            <p:cNvSpPr/>
            <p:nvPr/>
          </p:nvSpPr>
          <p:spPr>
            <a:xfrm>
              <a:off x="1471312" y="3515315"/>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802954"/>
                <a:satOff val="10929"/>
                <a:lumOff val="-5523"/>
                <a:alphaOff val="0"/>
              </a:schemeClr>
            </a:lnRef>
            <a:fillRef idx="3">
              <a:schemeClr val="accent5">
                <a:hueOff val="-802954"/>
                <a:satOff val="10929"/>
                <a:lumOff val="-5523"/>
                <a:alphaOff val="0"/>
              </a:schemeClr>
            </a:fillRef>
            <a:effectRef idx="2">
              <a:schemeClr val="accent5">
                <a:hueOff val="-802954"/>
                <a:satOff val="10929"/>
                <a:lumOff val="-5523"/>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签订服务协议</a:t>
              </a:r>
              <a:endParaRPr lang="zh-CN" altLang="en-US" sz="2000" b="1" kern="1200" dirty="0">
                <a:latin typeface="微软雅黑" panose="020B0503020204020204" pitchFamily="34" charset="-122"/>
                <a:ea typeface="微软雅黑" panose="020B0503020204020204" pitchFamily="34" charset="-122"/>
              </a:endParaRPr>
            </a:p>
          </p:txBody>
        </p:sp>
        <p:sp>
          <p:nvSpPr>
            <p:cNvPr id="66" name="六边形 65"/>
            <p:cNvSpPr/>
            <p:nvPr/>
          </p:nvSpPr>
          <p:spPr>
            <a:xfrm>
              <a:off x="1471312" y="5099491"/>
              <a:ext cx="1660528" cy="1425853"/>
            </a:xfrm>
            <a:prstGeom prst="hexagon">
              <a:avLst>
                <a:gd name="adj" fmla="val 25000"/>
                <a:gd name="vf" fmla="val 115470"/>
              </a:avLst>
            </a:prstGeom>
            <a:blipFill>
              <a:blip r:embed="rId4">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802954"/>
                <a:satOff val="10929"/>
                <a:lumOff val="-552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67" name="六边形 66"/>
            <p:cNvSpPr/>
            <p:nvPr/>
          </p:nvSpPr>
          <p:spPr>
            <a:xfrm>
              <a:off x="2588827" y="471893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111782"/>
                <a:satOff val="15133"/>
                <a:lumOff val="-7647"/>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8" name="六边形 67"/>
            <p:cNvSpPr/>
            <p:nvPr/>
          </p:nvSpPr>
          <p:spPr>
            <a:xfrm>
              <a:off x="2584792" y="5134062"/>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741188"/>
                <a:satOff val="10088"/>
                <a:lumOff val="-509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69" name="组合 68"/>
          <p:cNvGrpSpPr/>
          <p:nvPr/>
        </p:nvGrpSpPr>
        <p:grpSpPr>
          <a:xfrm>
            <a:off x="2987478" y="2276872"/>
            <a:ext cx="1678564" cy="3018136"/>
            <a:chOff x="2893436" y="1130944"/>
            <a:chExt cx="1678564" cy="3018136"/>
          </a:xfrm>
        </p:grpSpPr>
        <p:sp>
          <p:nvSpPr>
            <p:cNvPr id="70" name="任意多边形 69"/>
            <p:cNvSpPr/>
            <p:nvPr/>
          </p:nvSpPr>
          <p:spPr>
            <a:xfrm>
              <a:off x="2911472" y="272322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1605908"/>
                <a:satOff val="21858"/>
                <a:lumOff val="-11046"/>
                <a:alphaOff val="0"/>
              </a:schemeClr>
            </a:lnRef>
            <a:fillRef idx="3">
              <a:schemeClr val="accent5">
                <a:hueOff val="-1605908"/>
                <a:satOff val="21858"/>
                <a:lumOff val="-11046"/>
                <a:alphaOff val="0"/>
              </a:schemeClr>
            </a:fillRef>
            <a:effectRef idx="2">
              <a:schemeClr val="accent5">
                <a:hueOff val="-1605908"/>
                <a:satOff val="21858"/>
                <a:lumOff val="-11046"/>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优化签约服务内涵</a:t>
              </a:r>
              <a:endParaRPr lang="zh-CN" altLang="en-US" sz="2000" b="1" kern="1200" dirty="0">
                <a:latin typeface="微软雅黑" panose="020B0503020204020204" pitchFamily="34" charset="-122"/>
                <a:ea typeface="微软雅黑" panose="020B0503020204020204" pitchFamily="34" charset="-122"/>
              </a:endParaRPr>
            </a:p>
          </p:txBody>
        </p:sp>
        <p:sp>
          <p:nvSpPr>
            <p:cNvPr id="71" name="六边形 70"/>
            <p:cNvSpPr/>
            <p:nvPr/>
          </p:nvSpPr>
          <p:spPr>
            <a:xfrm>
              <a:off x="3254113" y="274678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482376"/>
                <a:satOff val="20177"/>
                <a:lumOff val="-10196"/>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2" name="六边形 71"/>
            <p:cNvSpPr/>
            <p:nvPr/>
          </p:nvSpPr>
          <p:spPr>
            <a:xfrm>
              <a:off x="2893436" y="1130944"/>
              <a:ext cx="1660528" cy="1425853"/>
            </a:xfrm>
            <a:prstGeom prst="hexagon">
              <a:avLst>
                <a:gd name="adj" fmla="val 25000"/>
                <a:gd name="vf" fmla="val 115470"/>
              </a:avLst>
            </a:prstGeom>
            <a:blipFill>
              <a:blip r:embed="rId5" cstate="print">
                <a:extLst>
                  <a:ext uri="{28A0092B-C50C-407E-A947-70E740481C1C}">
                    <a14:useLocalDpi xmlns="" xmlns:a14="http://schemas.microsoft.com/office/drawing/2010/main" val="0"/>
                  </a:ext>
                </a:extLst>
              </a:blip>
              <a:srcRect/>
              <a:stretch>
                <a:fillRect l="-26000" r="-26000"/>
              </a:stretch>
            </a:blipFill>
            <a:scene3d>
              <a:camera prst="orthographicFront"/>
              <a:lightRig rig="flat" dir="t"/>
            </a:scene3d>
            <a:sp3d extrusionH="12700" prstMaterial="plastic">
              <a:bevelT w="50800" h="50800"/>
            </a:sp3d>
          </p:spPr>
          <p:style>
            <a:lnRef idx="1">
              <a:schemeClr val="accent5">
                <a:hueOff val="-1605908"/>
                <a:satOff val="21858"/>
                <a:lumOff val="-1104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3" name="六边形 72"/>
            <p:cNvSpPr/>
            <p:nvPr/>
          </p:nvSpPr>
          <p:spPr>
            <a:xfrm>
              <a:off x="2940100" y="176244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1852970"/>
                <a:satOff val="25221"/>
                <a:lumOff val="-1274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74" name="组合 73"/>
          <p:cNvGrpSpPr/>
          <p:nvPr/>
        </p:nvGrpSpPr>
        <p:grpSpPr>
          <a:xfrm>
            <a:off x="4378010" y="1484784"/>
            <a:ext cx="1698086" cy="3014549"/>
            <a:chOff x="4283968" y="331761"/>
            <a:chExt cx="1698086" cy="3014549"/>
          </a:xfrm>
        </p:grpSpPr>
        <p:sp>
          <p:nvSpPr>
            <p:cNvPr id="75" name="任意多边形 74"/>
            <p:cNvSpPr/>
            <p:nvPr/>
          </p:nvSpPr>
          <p:spPr>
            <a:xfrm>
              <a:off x="4321526" y="1920457"/>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2408862"/>
                <a:satOff val="32788"/>
                <a:lumOff val="-16569"/>
                <a:alphaOff val="0"/>
              </a:schemeClr>
            </a:lnRef>
            <a:fillRef idx="3">
              <a:schemeClr val="accent5">
                <a:hueOff val="-2408862"/>
                <a:satOff val="32788"/>
                <a:lumOff val="-16569"/>
                <a:alphaOff val="0"/>
              </a:schemeClr>
            </a:fillRef>
            <a:effectRef idx="2">
              <a:schemeClr val="accent5">
                <a:hueOff val="-2408862"/>
                <a:satOff val="32788"/>
                <a:lumOff val="-16569"/>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健全签约服务收付费机制</a:t>
              </a:r>
              <a:endParaRPr lang="zh-CN" altLang="en-US" sz="2000" b="1" kern="1200" dirty="0">
                <a:latin typeface="微软雅黑" panose="020B0503020204020204" pitchFamily="34" charset="-122"/>
                <a:ea typeface="微软雅黑" panose="020B0503020204020204" pitchFamily="34" charset="-122"/>
              </a:endParaRPr>
            </a:p>
          </p:txBody>
        </p:sp>
        <p:sp>
          <p:nvSpPr>
            <p:cNvPr id="76" name="六边形 75"/>
            <p:cNvSpPr/>
            <p:nvPr/>
          </p:nvSpPr>
          <p:spPr>
            <a:xfrm>
              <a:off x="5397139" y="1954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223565"/>
                <a:satOff val="30265"/>
                <a:lumOff val="-1529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77" name="六边形 76"/>
            <p:cNvSpPr/>
            <p:nvPr/>
          </p:nvSpPr>
          <p:spPr>
            <a:xfrm>
              <a:off x="4283968" y="331761"/>
              <a:ext cx="1660528" cy="1425853"/>
            </a:xfrm>
            <a:prstGeom prst="hexagon">
              <a:avLst>
                <a:gd name="adj" fmla="val 25000"/>
                <a:gd name="vf" fmla="val 115470"/>
              </a:avLst>
            </a:prstGeom>
            <a:blipFill>
              <a:blip r:embed="rId6">
                <a:extLst>
                  <a:ext uri="{28A0092B-C50C-407E-A947-70E740481C1C}">
                    <a14:useLocalDpi xmlns="" xmlns:a14="http://schemas.microsoft.com/office/drawing/2010/main" val="0"/>
                  </a:ext>
                </a:extLst>
              </a:blip>
              <a:srcRect/>
              <a:stretch>
                <a:fillRect l="-14000" r="-14000"/>
              </a:stretch>
            </a:blipFill>
            <a:scene3d>
              <a:camera prst="orthographicFront"/>
              <a:lightRig rig="flat" dir="t"/>
            </a:scene3d>
            <a:sp3d extrusionH="12700" prstMaterial="plastic">
              <a:bevelT w="50800" h="50800"/>
            </a:sp3d>
          </p:spPr>
          <p:style>
            <a:lnRef idx="1">
              <a:schemeClr val="accent5">
                <a:hueOff val="-2408862"/>
                <a:satOff val="32788"/>
                <a:lumOff val="-16569"/>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8" name="六边形 77"/>
            <p:cNvSpPr/>
            <p:nvPr/>
          </p:nvSpPr>
          <p:spPr>
            <a:xfrm>
              <a:off x="5386413" y="1549690"/>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594159"/>
                <a:satOff val="35310"/>
                <a:lumOff val="-17844"/>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79" name="组合 78"/>
          <p:cNvGrpSpPr/>
          <p:nvPr/>
        </p:nvGrpSpPr>
        <p:grpSpPr>
          <a:xfrm>
            <a:off x="5818170" y="1499091"/>
            <a:ext cx="3072748" cy="2214603"/>
            <a:chOff x="5750496" y="357242"/>
            <a:chExt cx="3072748" cy="2214603"/>
          </a:xfrm>
        </p:grpSpPr>
        <p:sp>
          <p:nvSpPr>
            <p:cNvPr id="80" name="任意多边形 79"/>
            <p:cNvSpPr/>
            <p:nvPr/>
          </p:nvSpPr>
          <p:spPr>
            <a:xfrm>
              <a:off x="5750496" y="1145992"/>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3211815"/>
                <a:satOff val="43717"/>
                <a:lumOff val="-22092"/>
                <a:alphaOff val="0"/>
              </a:schemeClr>
            </a:lnRef>
            <a:fillRef idx="3">
              <a:schemeClr val="accent5">
                <a:hueOff val="-3211815"/>
                <a:satOff val="43717"/>
                <a:lumOff val="-22092"/>
                <a:alphaOff val="0"/>
              </a:schemeClr>
            </a:fillRef>
            <a:effectRef idx="2">
              <a:schemeClr val="accent5">
                <a:hueOff val="-3211815"/>
                <a:satOff val="43717"/>
                <a:lumOff val="-22092"/>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建立签约服务激励机制</a:t>
              </a:r>
              <a:endParaRPr lang="zh-CN" altLang="en-US" sz="2000" b="1" kern="1200" dirty="0">
                <a:latin typeface="微软雅黑" panose="020B0503020204020204" pitchFamily="34" charset="-122"/>
                <a:ea typeface="微软雅黑" panose="020B0503020204020204" pitchFamily="34" charset="-122"/>
              </a:endParaRPr>
            </a:p>
          </p:txBody>
        </p:sp>
        <p:sp>
          <p:nvSpPr>
            <p:cNvPr id="81" name="六边形 80"/>
            <p:cNvSpPr/>
            <p:nvPr/>
          </p:nvSpPr>
          <p:spPr>
            <a:xfrm>
              <a:off x="6852650" y="1183901"/>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2964753"/>
                <a:satOff val="40354"/>
                <a:lumOff val="-20393"/>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82" name="六边形 81"/>
            <p:cNvSpPr/>
            <p:nvPr/>
          </p:nvSpPr>
          <p:spPr>
            <a:xfrm>
              <a:off x="7162716" y="357242"/>
              <a:ext cx="1660528" cy="1425853"/>
            </a:xfrm>
            <a:prstGeom prst="hexagon">
              <a:avLst>
                <a:gd name="adj" fmla="val 25000"/>
                <a:gd name="vf" fmla="val 115470"/>
              </a:avLst>
            </a:prstGeom>
            <a:blipFill>
              <a:blip r:embed="rId7">
                <a:extLst>
                  <a:ext uri="{28A0092B-C50C-407E-A947-70E740481C1C}">
                    <a14:useLocalDpi xmlns="" xmlns:a14="http://schemas.microsoft.com/office/drawing/2010/main" val="0"/>
                  </a:ext>
                </a:extLst>
              </a:blip>
              <a:srcRect/>
              <a:stretch>
                <a:fillRect l="-11000" r="-11000"/>
              </a:stretch>
            </a:blipFill>
            <a:scene3d>
              <a:camera prst="orthographicFront"/>
              <a:lightRig rig="flat" dir="t"/>
            </a:scene3d>
            <a:sp3d extrusionH="12700" prstMaterial="plastic">
              <a:bevelT w="50800" h="50800"/>
            </a:sp3d>
          </p:spPr>
          <p:style>
            <a:lnRef idx="1">
              <a:schemeClr val="accent5">
                <a:hueOff val="-3211815"/>
                <a:satOff val="43717"/>
                <a:lumOff val="-2209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3" name="六边形 82"/>
            <p:cNvSpPr/>
            <p:nvPr/>
          </p:nvSpPr>
          <p:spPr>
            <a:xfrm>
              <a:off x="7212981" y="967877"/>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335347"/>
                <a:satOff val="45398"/>
                <a:lumOff val="-2294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84" name="组合 83"/>
          <p:cNvGrpSpPr/>
          <p:nvPr/>
        </p:nvGrpSpPr>
        <p:grpSpPr>
          <a:xfrm>
            <a:off x="4400044" y="3886528"/>
            <a:ext cx="3089499" cy="2206768"/>
            <a:chOff x="5750496" y="3515070"/>
            <a:chExt cx="3089499" cy="2206768"/>
          </a:xfrm>
        </p:grpSpPr>
        <p:sp>
          <p:nvSpPr>
            <p:cNvPr id="85" name="任意多边形 84"/>
            <p:cNvSpPr/>
            <p:nvPr/>
          </p:nvSpPr>
          <p:spPr>
            <a:xfrm>
              <a:off x="7179467" y="3515070"/>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4014769"/>
                <a:satOff val="54646"/>
                <a:lumOff val="-27615"/>
                <a:alphaOff val="0"/>
              </a:schemeClr>
            </a:lnRef>
            <a:fillRef idx="3">
              <a:schemeClr val="accent5">
                <a:hueOff val="-4014769"/>
                <a:satOff val="54646"/>
                <a:lumOff val="-27615"/>
                <a:alphaOff val="0"/>
              </a:schemeClr>
            </a:fillRef>
            <a:effectRef idx="2">
              <a:schemeClr val="accent5">
                <a:hueOff val="-4014769"/>
                <a:satOff val="54646"/>
                <a:lumOff val="-27615"/>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加强签约服务绩效考核</a:t>
              </a:r>
              <a:endParaRPr lang="zh-CN" altLang="en-US" sz="2000" b="1" kern="1200" dirty="0">
                <a:latin typeface="微软雅黑" panose="020B0503020204020204" pitchFamily="34" charset="-122"/>
                <a:ea typeface="微软雅黑" panose="020B0503020204020204" pitchFamily="34" charset="-122"/>
              </a:endParaRPr>
            </a:p>
          </p:txBody>
        </p:sp>
        <p:sp>
          <p:nvSpPr>
            <p:cNvPr id="86" name="六边形 85"/>
            <p:cNvSpPr/>
            <p:nvPr/>
          </p:nvSpPr>
          <p:spPr>
            <a:xfrm>
              <a:off x="7508755" y="4764103"/>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3705941"/>
                <a:satOff val="50442"/>
                <a:lumOff val="-25491"/>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87" name="六边形 86"/>
            <p:cNvSpPr/>
            <p:nvPr/>
          </p:nvSpPr>
          <p:spPr>
            <a:xfrm>
              <a:off x="5750496" y="4295985"/>
              <a:ext cx="1660528" cy="1425853"/>
            </a:xfrm>
            <a:prstGeom prst="hexagon">
              <a:avLst>
                <a:gd name="adj" fmla="val 25000"/>
                <a:gd name="vf" fmla="val 115470"/>
              </a:avLst>
            </a:prstGeom>
            <a:blipFill>
              <a:blip r:embed="rId8" cstate="print">
                <a:extLst>
                  <a:ext uri="{28A0092B-C50C-407E-A947-70E740481C1C}">
                    <a14:useLocalDpi xmlns="" xmlns:a14="http://schemas.microsoft.com/office/drawing/2010/main" val="0"/>
                  </a:ext>
                </a:extLst>
              </a:blip>
              <a:srcRect/>
              <a:stretch>
                <a:fillRect l="-16000" r="-16000"/>
              </a:stretch>
            </a:blipFill>
            <a:scene3d>
              <a:camera prst="orthographicFront"/>
              <a:lightRig rig="flat" dir="t"/>
            </a:scene3d>
            <a:sp3d extrusionH="12700" prstMaterial="plastic">
              <a:bevelT w="50800" h="50800"/>
            </a:sp3d>
          </p:spPr>
          <p:style>
            <a:lnRef idx="1">
              <a:schemeClr val="accent5">
                <a:hueOff val="-4014769"/>
                <a:satOff val="54646"/>
                <a:lumOff val="-2761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88" name="六边形 87"/>
            <p:cNvSpPr/>
            <p:nvPr/>
          </p:nvSpPr>
          <p:spPr>
            <a:xfrm>
              <a:off x="7200598" y="4921576"/>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076535"/>
                <a:satOff val="55487"/>
                <a:lumOff val="-2804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grpSp>
        <p:nvGrpSpPr>
          <p:cNvPr id="89" name="组合 88"/>
          <p:cNvGrpSpPr/>
          <p:nvPr/>
        </p:nvGrpSpPr>
        <p:grpSpPr>
          <a:xfrm>
            <a:off x="7246260" y="3068960"/>
            <a:ext cx="1668254" cy="2952328"/>
            <a:chOff x="2891675" y="4286848"/>
            <a:chExt cx="1668254" cy="2952328"/>
          </a:xfrm>
        </p:grpSpPr>
        <p:sp>
          <p:nvSpPr>
            <p:cNvPr id="90" name="任意多边形 89"/>
            <p:cNvSpPr/>
            <p:nvPr/>
          </p:nvSpPr>
          <p:spPr>
            <a:xfrm>
              <a:off x="2891675" y="4286848"/>
              <a:ext cx="1660528" cy="1425853"/>
            </a:xfrm>
            <a:custGeom>
              <a:avLst/>
              <a:gdLst>
                <a:gd name="connsiteX0" fmla="*/ 0 w 1660528"/>
                <a:gd name="connsiteY0" fmla="*/ 712927 h 1425853"/>
                <a:gd name="connsiteX1" fmla="*/ 356463 w 1660528"/>
                <a:gd name="connsiteY1" fmla="*/ 0 h 1425853"/>
                <a:gd name="connsiteX2" fmla="*/ 1304065 w 1660528"/>
                <a:gd name="connsiteY2" fmla="*/ 0 h 1425853"/>
                <a:gd name="connsiteX3" fmla="*/ 1660528 w 1660528"/>
                <a:gd name="connsiteY3" fmla="*/ 712927 h 1425853"/>
                <a:gd name="connsiteX4" fmla="*/ 1304065 w 1660528"/>
                <a:gd name="connsiteY4" fmla="*/ 1425853 h 1425853"/>
                <a:gd name="connsiteX5" fmla="*/ 356463 w 1660528"/>
                <a:gd name="connsiteY5" fmla="*/ 1425853 h 1425853"/>
                <a:gd name="connsiteX6" fmla="*/ 0 w 1660528"/>
                <a:gd name="connsiteY6" fmla="*/ 712927 h 14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528" h="1425853">
                  <a:moveTo>
                    <a:pt x="0" y="712927"/>
                  </a:moveTo>
                  <a:lnTo>
                    <a:pt x="356463" y="0"/>
                  </a:lnTo>
                  <a:lnTo>
                    <a:pt x="1304065" y="0"/>
                  </a:lnTo>
                  <a:lnTo>
                    <a:pt x="1660528" y="712927"/>
                  </a:lnTo>
                  <a:lnTo>
                    <a:pt x="1304065" y="1425853"/>
                  </a:lnTo>
                  <a:lnTo>
                    <a:pt x="356463" y="1425853"/>
                  </a:lnTo>
                  <a:lnTo>
                    <a:pt x="0" y="712927"/>
                  </a:lnTo>
                  <a:close/>
                </a:path>
              </a:pathLst>
            </a:custGeom>
            <a:scene3d>
              <a:camera prst="orthographicFront"/>
              <a:lightRig rig="flat" dir="t"/>
            </a:scene3d>
            <a:sp3d prstMaterial="plastic">
              <a:bevelT w="120900" h="88900"/>
              <a:bevelB w="88900" h="31750" prst="angle"/>
            </a:sp3d>
          </p:spPr>
          <p:style>
            <a:lnRef idx="1">
              <a:schemeClr val="accent5">
                <a:hueOff val="-4817723"/>
                <a:satOff val="65575"/>
                <a:lumOff val="-33138"/>
                <a:alphaOff val="0"/>
              </a:schemeClr>
            </a:lnRef>
            <a:fillRef idx="3">
              <a:schemeClr val="accent5">
                <a:hueOff val="-4817723"/>
                <a:satOff val="65575"/>
                <a:lumOff val="-33138"/>
                <a:alphaOff val="0"/>
              </a:schemeClr>
            </a:fillRef>
            <a:effectRef idx="2">
              <a:schemeClr val="accent5">
                <a:hueOff val="-4817723"/>
                <a:satOff val="65575"/>
                <a:lumOff val="-33138"/>
                <a:alphaOff val="0"/>
              </a:schemeClr>
            </a:effectRef>
            <a:fontRef idx="minor">
              <a:schemeClr val="lt1"/>
            </a:fontRef>
          </p:style>
          <p:txBody>
            <a:bodyPr spcFirstLastPara="0" vert="horz" wrap="square" lIns="257198" tIns="246250" rIns="257198" bIns="24625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强化签约服务技术支撑</a:t>
              </a:r>
              <a:endParaRPr lang="zh-CN" altLang="en-US" sz="2000" b="1" kern="1200" dirty="0">
                <a:latin typeface="微软雅黑" panose="020B0503020204020204" pitchFamily="34" charset="-122"/>
                <a:ea typeface="微软雅黑" panose="020B0503020204020204" pitchFamily="34" charset="-122"/>
              </a:endParaRPr>
            </a:p>
          </p:txBody>
        </p:sp>
        <p:sp>
          <p:nvSpPr>
            <p:cNvPr id="91" name="六边形 90"/>
            <p:cNvSpPr/>
            <p:nvPr/>
          </p:nvSpPr>
          <p:spPr>
            <a:xfrm>
              <a:off x="3235845" y="55157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447129"/>
                <a:satOff val="60531"/>
                <a:lumOff val="-30589"/>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92" name="六边形 91"/>
            <p:cNvSpPr/>
            <p:nvPr/>
          </p:nvSpPr>
          <p:spPr>
            <a:xfrm>
              <a:off x="2899401" y="5813323"/>
              <a:ext cx="1660528" cy="1425853"/>
            </a:xfrm>
            <a:prstGeom prst="hexagon">
              <a:avLst>
                <a:gd name="adj" fmla="val 25000"/>
                <a:gd name="vf" fmla="val 115470"/>
              </a:avLst>
            </a:prstGeom>
            <a:blipFill>
              <a:blip r:embed="rId9" cstate="print">
                <a:extLst>
                  <a:ext uri="{28A0092B-C50C-407E-A947-70E740481C1C}">
                    <a14:useLocalDpi xmlns="" xmlns:a14="http://schemas.microsoft.com/office/drawing/2010/main" val="0"/>
                  </a:ext>
                </a:extLst>
              </a:blip>
              <a:srcRect/>
              <a:stretch>
                <a:fillRect l="-7000" r="-7000"/>
              </a:stretch>
            </a:blipFill>
            <a:scene3d>
              <a:camera prst="orthographicFront"/>
              <a:lightRig rig="flat" dir="t"/>
            </a:scene3d>
            <a:sp3d extrusionH="12700" prstMaterial="plastic">
              <a:bevelT w="50800" h="50800"/>
            </a:sp3d>
          </p:spPr>
          <p:style>
            <a:lnRef idx="1">
              <a:schemeClr val="accent5">
                <a:hueOff val="-4817723"/>
                <a:satOff val="65575"/>
                <a:lumOff val="-3313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93" name="六边形 92"/>
            <p:cNvSpPr/>
            <p:nvPr/>
          </p:nvSpPr>
          <p:spPr>
            <a:xfrm>
              <a:off x="3235845" y="5847894"/>
              <a:ext cx="193699" cy="167146"/>
            </a:xfrm>
            <a:prstGeom prst="hexagon">
              <a:avLst>
                <a:gd name="adj" fmla="val 25000"/>
                <a:gd name="vf" fmla="val 115470"/>
              </a:avLst>
            </a:prstGeom>
            <a:scene3d>
              <a:camera prst="orthographicFront"/>
              <a:lightRig rig="flat" dir="t"/>
            </a:scene3d>
            <a:sp3d extrusionH="12700" prstMaterial="plastic">
              <a:bevelT w="50800" h="50800"/>
            </a:sp3d>
          </p:spPr>
          <p:style>
            <a:lnRef idx="1">
              <a:schemeClr val="accent5">
                <a:hueOff val="-4817723"/>
                <a:satOff val="65575"/>
                <a:lumOff val="-33138"/>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 xmlns:p14="http://schemas.microsoft.com/office/powerpoint/2010/main" val="5553681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107504" y="93329"/>
            <a:ext cx="9001000" cy="2615591"/>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30000"/>
              </a:lnSpc>
            </a:pPr>
            <a:r>
              <a:rPr lang="zh-CN" altLang="en-US" sz="2400" dirty="0" smtClean="0">
                <a:latin typeface="微软雅黑" charset="0"/>
                <a:ea typeface="微软雅黑" charset="0"/>
              </a:rPr>
              <a:t>       签约</a:t>
            </a:r>
            <a:r>
              <a:rPr lang="zh-CN" altLang="en-US" sz="2400" dirty="0">
                <a:latin typeface="微软雅黑" charset="0"/>
                <a:ea typeface="微软雅黑" charset="0"/>
              </a:rPr>
              <a:t>服务的顺利推进、签约双方的良性互动，离不开</a:t>
            </a:r>
            <a:r>
              <a:rPr lang="zh-CN" altLang="en-US" sz="2400" dirty="0">
                <a:solidFill>
                  <a:srgbClr val="FF0000"/>
                </a:solidFill>
                <a:latin typeface="微软雅黑" charset="0"/>
                <a:ea typeface="微软雅黑" charset="0"/>
              </a:rPr>
              <a:t>资源的协同共享和技术的有力支持</a:t>
            </a:r>
            <a:r>
              <a:rPr lang="zh-CN" altLang="en-US" sz="2400" dirty="0">
                <a:latin typeface="微软雅黑" charset="0"/>
                <a:ea typeface="微软雅黑" charset="0"/>
              </a:rPr>
              <a:t>。要积极促进不同医疗卫生机构间资源共享，利用</a:t>
            </a:r>
            <a:r>
              <a:rPr lang="zh-CN" altLang="en-US" sz="2400" dirty="0">
                <a:solidFill>
                  <a:srgbClr val="FF0000"/>
                </a:solidFill>
                <a:latin typeface="微软雅黑" charset="0"/>
                <a:ea typeface="微软雅黑" charset="0"/>
              </a:rPr>
              <a:t>“互联网</a:t>
            </a:r>
            <a:r>
              <a:rPr lang="en-US" altLang="zh-CN" sz="2400" dirty="0">
                <a:solidFill>
                  <a:srgbClr val="FF0000"/>
                </a:solidFill>
                <a:latin typeface="微软雅黑" charset="0"/>
                <a:ea typeface="微软雅黑" charset="0"/>
              </a:rPr>
              <a:t>+”</a:t>
            </a:r>
            <a:r>
              <a:rPr lang="zh-CN" altLang="en-US" sz="2400" dirty="0">
                <a:solidFill>
                  <a:srgbClr val="FF0000"/>
                </a:solidFill>
                <a:latin typeface="微软雅黑" charset="0"/>
                <a:ea typeface="微软雅黑" charset="0"/>
              </a:rPr>
              <a:t>、远程医疗等新技术</a:t>
            </a:r>
            <a:r>
              <a:rPr lang="zh-CN" altLang="en-US" sz="2400" dirty="0">
                <a:latin typeface="微软雅黑" charset="0"/>
                <a:ea typeface="微软雅黑" charset="0"/>
              </a:rPr>
              <a:t>，提高家庭医生、二级以上医院医生和签约居民之间服务、互动的效率，节约成本、改善体验、提升绩效。</a:t>
            </a:r>
          </a:p>
        </p:txBody>
      </p:sp>
      <p:grpSp>
        <p:nvGrpSpPr>
          <p:cNvPr id="2" name="组合 1"/>
          <p:cNvGrpSpPr/>
          <p:nvPr/>
        </p:nvGrpSpPr>
        <p:grpSpPr>
          <a:xfrm>
            <a:off x="1775845" y="2132856"/>
            <a:ext cx="5244427" cy="4522440"/>
            <a:chOff x="2438400" y="2211388"/>
            <a:chExt cx="4151313" cy="3579812"/>
          </a:xfrm>
        </p:grpSpPr>
        <p:sp>
          <p:nvSpPr>
            <p:cNvPr id="3" name="AutoShape 3"/>
            <p:cNvSpPr>
              <a:spLocks noChangeArrowheads="1"/>
            </p:cNvSpPr>
            <p:nvPr/>
          </p:nvSpPr>
          <p:spPr bwMode="gray">
            <a:xfrm rot="18445331">
              <a:off x="2736851" y="3817937"/>
              <a:ext cx="1655762" cy="595313"/>
            </a:xfrm>
            <a:prstGeom prst="rightArrow">
              <a:avLst>
                <a:gd name="adj1" fmla="val 49380"/>
                <a:gd name="adj2" fmla="val 68709"/>
              </a:avLst>
            </a:prstGeom>
            <a:gradFill rotWithShape="1">
              <a:gsLst>
                <a:gs pos="0">
                  <a:srgbClr val="595959">
                    <a:alpha val="0"/>
                  </a:srgbClr>
                </a:gs>
                <a:gs pos="100000">
                  <a:srgbClr val="C0C0C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sp>
          <p:nvSpPr>
            <p:cNvPr id="4" name="AutoShape 4"/>
            <p:cNvSpPr>
              <a:spLocks noChangeArrowheads="1"/>
            </p:cNvSpPr>
            <p:nvPr/>
          </p:nvSpPr>
          <p:spPr bwMode="gray">
            <a:xfrm rot="3096833">
              <a:off x="4549775" y="3598863"/>
              <a:ext cx="1508125" cy="615950"/>
            </a:xfrm>
            <a:prstGeom prst="rightArrow">
              <a:avLst>
                <a:gd name="adj1" fmla="val 49380"/>
                <a:gd name="adj2" fmla="val 60486"/>
              </a:avLst>
            </a:prstGeom>
            <a:gradFill rotWithShape="1">
              <a:gsLst>
                <a:gs pos="0">
                  <a:srgbClr val="595959">
                    <a:alpha val="0"/>
                  </a:srgbClr>
                </a:gs>
                <a:gs pos="100000">
                  <a:srgbClr val="C0C0C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sp>
          <p:nvSpPr>
            <p:cNvPr id="5" name="AutoShape 5"/>
            <p:cNvSpPr>
              <a:spLocks noChangeArrowheads="1"/>
            </p:cNvSpPr>
            <p:nvPr/>
          </p:nvSpPr>
          <p:spPr bwMode="gray">
            <a:xfrm rot="10800000">
              <a:off x="3770313" y="4848225"/>
              <a:ext cx="1597025" cy="595313"/>
            </a:xfrm>
            <a:prstGeom prst="rightArrow">
              <a:avLst>
                <a:gd name="adj1" fmla="val 49380"/>
                <a:gd name="adj2" fmla="val 66272"/>
              </a:avLst>
            </a:prstGeom>
            <a:gradFill rotWithShape="1">
              <a:gsLst>
                <a:gs pos="0">
                  <a:srgbClr val="595959">
                    <a:alpha val="0"/>
                  </a:srgbClr>
                </a:gs>
                <a:gs pos="100000">
                  <a:srgbClr val="C0C0C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grpSp>
          <p:nvGrpSpPr>
            <p:cNvPr id="6" name="Group 7"/>
            <p:cNvGrpSpPr/>
            <p:nvPr/>
          </p:nvGrpSpPr>
          <p:grpSpPr bwMode="auto">
            <a:xfrm>
              <a:off x="3848100" y="2211388"/>
              <a:ext cx="1289050" cy="1317625"/>
              <a:chOff x="1851" y="624"/>
              <a:chExt cx="812" cy="830"/>
            </a:xfrm>
          </p:grpSpPr>
          <p:sp>
            <p:nvSpPr>
              <p:cNvPr id="8" name="Oval 8"/>
              <p:cNvSpPr>
                <a:spLocks noChangeArrowheads="1"/>
              </p:cNvSpPr>
              <p:nvPr/>
            </p:nvSpPr>
            <p:spPr bwMode="gray">
              <a:xfrm>
                <a:off x="1851" y="652"/>
                <a:ext cx="812" cy="802"/>
              </a:xfrm>
              <a:prstGeom prst="ellipse">
                <a:avLst/>
              </a:prstGeom>
              <a:solidFill>
                <a:srgbClr val="FFFF00"/>
              </a:solidFill>
              <a:ln w="63500" algn="ctr">
                <a:solidFill>
                  <a:srgbClr val="DDDDDD">
                    <a:alpha val="70195"/>
                  </a:srgbClr>
                </a:solidFill>
                <a:rou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pic>
            <p:nvPicPr>
              <p:cNvPr id="9" name="Picture 9"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1920" y="624"/>
                <a:ext cx="670" cy="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 name="Rectangle 10"/>
            <p:cNvSpPr>
              <a:spLocks noChangeArrowheads="1"/>
            </p:cNvSpPr>
            <p:nvPr/>
          </p:nvSpPr>
          <p:spPr bwMode="gray">
            <a:xfrm>
              <a:off x="3914030" y="2724150"/>
              <a:ext cx="1120678" cy="365439"/>
            </a:xfrm>
            <a:prstGeom prst="rect">
              <a:avLst/>
            </a:prstGeom>
            <a:noFill/>
            <a:ln w="9525" algn="ctr">
              <a:noFill/>
              <a:miter lim="800000"/>
            </a:ln>
          </p:spPr>
          <p:txBody>
            <a:bodyPr wrap="none">
              <a:spAutoFit/>
            </a:bodyPr>
            <a:lstStyle/>
            <a:p>
              <a:pPr algn="ctr">
                <a:defRPr/>
              </a:pPr>
              <a:r>
                <a:rPr lang="zh-CN" altLang="en-US" sz="2400" b="1" dirty="0">
                  <a:solidFill>
                    <a:schemeClr val="bg2">
                      <a:lumMod val="75000"/>
                    </a:schemeClr>
                  </a:solidFill>
                  <a:latin typeface="微软雅黑" charset="0"/>
                  <a:ea typeface="微软雅黑" charset="0"/>
                  <a:cs typeface="Arial" pitchFamily="34" charset="0"/>
                </a:rPr>
                <a:t>家庭医生</a:t>
              </a:r>
            </a:p>
          </p:txBody>
        </p:sp>
        <p:grpSp>
          <p:nvGrpSpPr>
            <p:cNvPr id="11" name="Group 11"/>
            <p:cNvGrpSpPr/>
            <p:nvPr/>
          </p:nvGrpSpPr>
          <p:grpSpPr bwMode="auto">
            <a:xfrm>
              <a:off x="5300663" y="4473575"/>
              <a:ext cx="1289050" cy="1317625"/>
              <a:chOff x="1851" y="624"/>
              <a:chExt cx="812" cy="830"/>
            </a:xfrm>
          </p:grpSpPr>
          <p:sp>
            <p:nvSpPr>
              <p:cNvPr id="12" name="Oval 12"/>
              <p:cNvSpPr>
                <a:spLocks noChangeArrowheads="1"/>
              </p:cNvSpPr>
              <p:nvPr/>
            </p:nvSpPr>
            <p:spPr bwMode="gray">
              <a:xfrm>
                <a:off x="1851" y="652"/>
                <a:ext cx="812" cy="802"/>
              </a:xfrm>
              <a:prstGeom prst="ellipse">
                <a:avLst/>
              </a:prstGeom>
              <a:solidFill>
                <a:srgbClr val="92D050"/>
              </a:solidFill>
              <a:ln w="63500" algn="ctr">
                <a:solidFill>
                  <a:srgbClr val="DDDDDD">
                    <a:alpha val="70195"/>
                  </a:srgbClr>
                </a:solidFill>
                <a:rou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pic>
            <p:nvPicPr>
              <p:cNvPr id="13" name="Picture 13"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1920" y="624"/>
                <a:ext cx="670" cy="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Rectangle 14"/>
            <p:cNvSpPr>
              <a:spLocks noChangeArrowheads="1"/>
            </p:cNvSpPr>
            <p:nvPr/>
          </p:nvSpPr>
          <p:spPr bwMode="gray">
            <a:xfrm>
              <a:off x="5366593" y="4986338"/>
              <a:ext cx="1120678" cy="365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2400" b="1" dirty="0">
                  <a:solidFill>
                    <a:srgbClr val="F8F8F8"/>
                  </a:solidFill>
                  <a:latin typeface="微软雅黑" charset="0"/>
                  <a:ea typeface="微软雅黑" charset="0"/>
                  <a:cs typeface="Arial" pitchFamily="34" charset="0"/>
                </a:rPr>
                <a:t>签约居民</a:t>
              </a:r>
            </a:p>
          </p:txBody>
        </p:sp>
        <p:grpSp>
          <p:nvGrpSpPr>
            <p:cNvPr id="15" name="Group 15"/>
            <p:cNvGrpSpPr/>
            <p:nvPr/>
          </p:nvGrpSpPr>
          <p:grpSpPr bwMode="auto">
            <a:xfrm>
              <a:off x="2438400" y="4473575"/>
              <a:ext cx="1289050" cy="1317625"/>
              <a:chOff x="1851" y="624"/>
              <a:chExt cx="812" cy="830"/>
            </a:xfrm>
          </p:grpSpPr>
          <p:sp>
            <p:nvSpPr>
              <p:cNvPr id="16" name="Oval 16"/>
              <p:cNvSpPr>
                <a:spLocks noChangeArrowheads="1"/>
              </p:cNvSpPr>
              <p:nvPr/>
            </p:nvSpPr>
            <p:spPr bwMode="gray">
              <a:xfrm>
                <a:off x="1851" y="652"/>
                <a:ext cx="812" cy="802"/>
              </a:xfrm>
              <a:prstGeom prst="ellipse">
                <a:avLst/>
              </a:prstGeom>
              <a:solidFill>
                <a:srgbClr val="00B0F0"/>
              </a:solidFill>
              <a:ln w="63500" algn="ctr">
                <a:solidFill>
                  <a:srgbClr val="DDDDDD">
                    <a:alpha val="70195"/>
                  </a:srgbClr>
                </a:solidFill>
                <a:rou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endParaRPr lang="zh-CN" altLang="zh-CN" sz="2400">
                  <a:latin typeface="微软雅黑" charset="0"/>
                  <a:ea typeface="微软雅黑" charset="0"/>
                  <a:cs typeface="Arial" pitchFamily="34" charset="0"/>
                </a:endParaRPr>
              </a:p>
            </p:txBody>
          </p:sp>
          <p:pic>
            <p:nvPicPr>
              <p:cNvPr id="17" name="Picture 17" descr="cir_lighteffect0"/>
              <p:cNvPicPr>
                <a:picLocks noChangeAspect="1" noChangeArrowheads="1"/>
              </p:cNvPicPr>
              <p:nvPr/>
            </p:nvPicPr>
            <p:blipFill>
              <a:blip r:embed="rId2">
                <a:lum bright="18000" contrast="-12000"/>
                <a:extLst>
                  <a:ext uri="{28A0092B-C50C-407E-A947-70E740481C1C}">
                    <a14:useLocalDpi xmlns="" xmlns:a14="http://schemas.microsoft.com/office/drawing/2010/main" val="0"/>
                  </a:ext>
                </a:extLst>
              </a:blip>
              <a:srcRect/>
              <a:stretch>
                <a:fillRect/>
              </a:stretch>
            </p:blipFill>
            <p:spPr bwMode="gray">
              <a:xfrm>
                <a:off x="1920" y="624"/>
                <a:ext cx="670" cy="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8" name="Rectangle 18"/>
            <p:cNvSpPr>
              <a:spLocks noChangeArrowheads="1"/>
            </p:cNvSpPr>
            <p:nvPr/>
          </p:nvSpPr>
          <p:spPr bwMode="gray">
            <a:xfrm>
              <a:off x="2505081" y="4859548"/>
              <a:ext cx="1120678" cy="657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2400" b="1" dirty="0">
                  <a:solidFill>
                    <a:srgbClr val="F8F8F8"/>
                  </a:solidFill>
                  <a:latin typeface="微软雅黑" charset="0"/>
                  <a:ea typeface="微软雅黑" charset="0"/>
                  <a:cs typeface="Arial" pitchFamily="34" charset="0"/>
                </a:rPr>
                <a:t>二级</a:t>
              </a:r>
              <a:r>
                <a:rPr lang="zh-CN" altLang="en-US" sz="2400" b="1" dirty="0" smtClean="0">
                  <a:solidFill>
                    <a:srgbClr val="F8F8F8"/>
                  </a:solidFill>
                  <a:latin typeface="微软雅黑" charset="0"/>
                  <a:ea typeface="微软雅黑" charset="0"/>
                  <a:cs typeface="Arial" pitchFamily="34" charset="0"/>
                </a:rPr>
                <a:t>以上</a:t>
              </a:r>
              <a:endParaRPr lang="en-US" altLang="zh-CN" sz="2400" b="1" dirty="0" smtClean="0">
                <a:solidFill>
                  <a:srgbClr val="F8F8F8"/>
                </a:solidFill>
                <a:latin typeface="微软雅黑" charset="0"/>
                <a:ea typeface="微软雅黑" charset="0"/>
                <a:cs typeface="Arial" pitchFamily="34" charset="0"/>
              </a:endParaRPr>
            </a:p>
            <a:p>
              <a:pPr algn="ctr" eaLnBrk="1" hangingPunct="1"/>
              <a:r>
                <a:rPr lang="zh-CN" altLang="en-US" sz="2400" b="1" dirty="0" smtClean="0">
                  <a:solidFill>
                    <a:srgbClr val="F8F8F8"/>
                  </a:solidFill>
                  <a:latin typeface="微软雅黑" charset="0"/>
                  <a:ea typeface="微软雅黑" charset="0"/>
                  <a:cs typeface="Arial" pitchFamily="34" charset="0"/>
                </a:rPr>
                <a:t>医院</a:t>
              </a:r>
              <a:r>
                <a:rPr lang="zh-CN" altLang="en-US" sz="2400" b="1" dirty="0">
                  <a:solidFill>
                    <a:srgbClr val="F8F8F8"/>
                  </a:solidFill>
                  <a:latin typeface="微软雅黑" charset="0"/>
                  <a:ea typeface="微软雅黑" charset="0"/>
                  <a:cs typeface="Arial" pitchFamily="34" charset="0"/>
                </a:rPr>
                <a:t>医生</a:t>
              </a:r>
              <a:endParaRPr lang="en-US" altLang="zh-CN" sz="2400" b="1" dirty="0">
                <a:solidFill>
                  <a:srgbClr val="F8F8F8"/>
                </a:solidFill>
                <a:latin typeface="微软雅黑" charset="0"/>
                <a:ea typeface="微软雅黑" charset="0"/>
                <a:cs typeface="Arial" pitchFamily="34" charset="0"/>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179512" y="332656"/>
            <a:ext cx="8820472" cy="216024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一</a:t>
            </a:r>
            <a:r>
              <a:rPr lang="zh-CN" altLang="en-US" sz="2400" dirty="0">
                <a:latin typeface="微软雅黑" charset="0"/>
                <a:ea typeface="微软雅黑" charset="0"/>
              </a:rPr>
              <a:t>是整合二级以上医院现有的</a:t>
            </a:r>
            <a:r>
              <a:rPr lang="zh-CN" altLang="en-US" sz="2400" dirty="0">
                <a:solidFill>
                  <a:srgbClr val="FF0000"/>
                </a:solidFill>
                <a:latin typeface="微软雅黑" charset="0"/>
                <a:ea typeface="微软雅黑" charset="0"/>
              </a:rPr>
              <a:t>检查检验、消毒供应中心</a:t>
            </a:r>
            <a:r>
              <a:rPr lang="zh-CN" altLang="en-US" sz="2400" dirty="0">
                <a:latin typeface="微软雅黑" charset="0"/>
                <a:ea typeface="微软雅黑" charset="0"/>
              </a:rPr>
              <a:t>等资源向基层医疗卫生机构开放。探索设置独立的</a:t>
            </a:r>
            <a:r>
              <a:rPr lang="zh-CN" altLang="en-US" sz="2400" dirty="0">
                <a:solidFill>
                  <a:srgbClr val="FF0000"/>
                </a:solidFill>
                <a:latin typeface="微软雅黑" charset="0"/>
                <a:ea typeface="微软雅黑" charset="0"/>
              </a:rPr>
              <a:t>区域医学检验机构、病理诊断机构、医学影像检查机构等</a:t>
            </a:r>
            <a:r>
              <a:rPr lang="zh-CN" altLang="en-US" sz="2400" dirty="0">
                <a:latin typeface="微软雅黑" charset="0"/>
                <a:ea typeface="微软雅黑" charset="0"/>
              </a:rPr>
              <a:t>，实现区域资源共享。</a:t>
            </a:r>
          </a:p>
          <a:p>
            <a:pPr>
              <a:lnSpc>
                <a:spcPct val="150000"/>
              </a:lnSpc>
            </a:pPr>
            <a:endParaRPr lang="zh-CN" altLang="en-US" sz="2400" dirty="0">
              <a:latin typeface="微软雅黑" charset="0"/>
              <a:ea typeface="微软雅黑" charset="0"/>
            </a:endParaRPr>
          </a:p>
        </p:txBody>
      </p:sp>
      <p:pic>
        <p:nvPicPr>
          <p:cNvPr id="2" name="图片 1"/>
          <p:cNvPicPr>
            <a:picLocks noChangeAspect="1"/>
          </p:cNvPicPr>
          <p:nvPr/>
        </p:nvPicPr>
        <p:blipFill>
          <a:blip r:embed="rId2"/>
          <a:stretch>
            <a:fillRect/>
          </a:stretch>
        </p:blipFill>
        <p:spPr>
          <a:xfrm>
            <a:off x="568249" y="2204864"/>
            <a:ext cx="8036199" cy="41304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10352899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404664"/>
            <a:ext cx="8712968" cy="136815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二是</a:t>
            </a:r>
            <a:r>
              <a:rPr lang="zh-CN" altLang="en-US" sz="2400" dirty="0">
                <a:latin typeface="微软雅黑" charset="0"/>
                <a:ea typeface="微软雅黑" charset="0"/>
              </a:rPr>
              <a:t>完善家庭医生签约服务</a:t>
            </a:r>
            <a:r>
              <a:rPr lang="zh-CN" altLang="en-US" sz="2400" dirty="0">
                <a:solidFill>
                  <a:srgbClr val="FF0000"/>
                </a:solidFill>
                <a:latin typeface="微软雅黑" charset="0"/>
                <a:ea typeface="微软雅黑" charset="0"/>
              </a:rPr>
              <a:t>必需设施设备的配备</a:t>
            </a:r>
            <a:r>
              <a:rPr lang="zh-CN" altLang="en-US" sz="2400" dirty="0">
                <a:latin typeface="微软雅黑" charset="0"/>
                <a:ea typeface="微软雅黑" charset="0"/>
              </a:rPr>
              <a:t>，有条件的地方可为家庭医生配备统一的着装、出诊装备、交通工具等。</a:t>
            </a:r>
          </a:p>
        </p:txBody>
      </p:sp>
      <p:pic>
        <p:nvPicPr>
          <p:cNvPr id="2" name="图片 1"/>
          <p:cNvPicPr>
            <a:picLocks noChangeAspect="1"/>
          </p:cNvPicPr>
          <p:nvPr/>
        </p:nvPicPr>
        <p:blipFill>
          <a:blip r:embed="rId3"/>
          <a:stretch>
            <a:fillRect/>
          </a:stretch>
        </p:blipFill>
        <p:spPr>
          <a:xfrm>
            <a:off x="4716016" y="1979523"/>
            <a:ext cx="4304030" cy="3321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rotWithShape="1">
          <a:blip r:embed="rId4"/>
          <a:srcRect b="12772"/>
          <a:stretch/>
        </p:blipFill>
        <p:spPr>
          <a:xfrm>
            <a:off x="147320" y="1979523"/>
            <a:ext cx="4424680" cy="3321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9532" y="1916832"/>
            <a:ext cx="3852428" cy="2657138"/>
          </a:xfrm>
          <a:prstGeom prst="rect">
            <a:avLst/>
          </a:prstGeom>
        </p:spPr>
        <p:txBody>
          <a:bodyPr wrap="square">
            <a:spAutoFit/>
          </a:bodyPr>
          <a:lstStyle/>
          <a:p>
            <a:pPr marL="342900" indent="-342900" algn="just">
              <a:lnSpc>
                <a:spcPts val="4000"/>
              </a:lnSpc>
              <a:spcAft>
                <a:spcPts val="0"/>
              </a:spcAft>
              <a:buClr>
                <a:srgbClr val="FF0000"/>
              </a:buClr>
              <a:buFont typeface="Wingdings" panose="05000000000000000000" pitchFamily="2" charset="2"/>
              <a:buChar char="l"/>
            </a:pPr>
            <a:r>
              <a:rPr lang="zh-CN" altLang="zh-CN" sz="2000" b="1" dirty="0" smtClean="0">
                <a:solidFill>
                  <a:srgbClr val="00B0F0"/>
                </a:solidFill>
                <a:latin typeface="+mn-lt"/>
                <a:ea typeface="+mn-ea"/>
              </a:rPr>
              <a:t>分级</a:t>
            </a:r>
            <a:r>
              <a:rPr lang="zh-CN" altLang="zh-CN" sz="2000" b="1" dirty="0">
                <a:solidFill>
                  <a:srgbClr val="00B0F0"/>
                </a:solidFill>
                <a:latin typeface="+mn-lt"/>
                <a:ea typeface="+mn-ea"/>
              </a:rPr>
              <a:t>诊疗的重点和难点在于基层首</a:t>
            </a:r>
            <a:r>
              <a:rPr lang="zh-CN" altLang="zh-CN" sz="2000" b="1" dirty="0" smtClean="0">
                <a:solidFill>
                  <a:srgbClr val="00B0F0"/>
                </a:solidFill>
                <a:latin typeface="+mn-lt"/>
                <a:ea typeface="+mn-ea"/>
              </a:rPr>
              <a:t>诊</a:t>
            </a:r>
            <a:endParaRPr lang="en-US" altLang="zh-CN" sz="2000" b="1" dirty="0" smtClean="0">
              <a:solidFill>
                <a:srgbClr val="00B0F0"/>
              </a:solidFill>
              <a:latin typeface="+mn-lt"/>
              <a:ea typeface="+mn-ea"/>
            </a:endParaRPr>
          </a:p>
          <a:p>
            <a:pPr marL="342900" indent="-342900" algn="just">
              <a:lnSpc>
                <a:spcPts val="4000"/>
              </a:lnSpc>
              <a:spcAft>
                <a:spcPts val="0"/>
              </a:spcAft>
              <a:buClr>
                <a:srgbClr val="FF0000"/>
              </a:buClr>
              <a:buFont typeface="Wingdings" panose="05000000000000000000" pitchFamily="2" charset="2"/>
              <a:buChar char="l"/>
            </a:pPr>
            <a:r>
              <a:rPr lang="zh-CN" altLang="zh-CN" sz="2000" b="1" dirty="0" smtClean="0">
                <a:solidFill>
                  <a:srgbClr val="00B0F0"/>
                </a:solidFill>
                <a:latin typeface="+mn-lt"/>
                <a:ea typeface="+mn-ea"/>
              </a:rPr>
              <a:t>促进</a:t>
            </a:r>
            <a:r>
              <a:rPr lang="zh-CN" altLang="zh-CN" sz="2000" b="1" dirty="0">
                <a:solidFill>
                  <a:srgbClr val="00B0F0"/>
                </a:solidFill>
                <a:latin typeface="+mn-lt"/>
                <a:ea typeface="+mn-ea"/>
              </a:rPr>
              <a:t>医疗资源下沉</a:t>
            </a:r>
            <a:r>
              <a:rPr lang="zh-CN" altLang="zh-CN" sz="2000" b="1" dirty="0" smtClean="0">
                <a:solidFill>
                  <a:srgbClr val="00B0F0"/>
                </a:solidFill>
                <a:latin typeface="+mn-lt"/>
                <a:ea typeface="+mn-ea"/>
              </a:rPr>
              <a:t>，形成</a:t>
            </a:r>
            <a:r>
              <a:rPr lang="zh-CN" altLang="zh-CN" sz="2000" b="1" dirty="0">
                <a:solidFill>
                  <a:srgbClr val="00B0F0"/>
                </a:solidFill>
                <a:latin typeface="+mn-lt"/>
                <a:ea typeface="+mn-ea"/>
              </a:rPr>
              <a:t>基层首诊、双向转诊、急慢分治、上下联动的有序就医格局</a:t>
            </a:r>
            <a:r>
              <a:rPr lang="zh-CN" altLang="zh-CN" sz="2000" b="1" dirty="0" smtClean="0">
                <a:solidFill>
                  <a:srgbClr val="00B0F0"/>
                </a:solidFill>
                <a:latin typeface="+mn-lt"/>
                <a:ea typeface="+mn-ea"/>
              </a:rPr>
              <a:t>。</a:t>
            </a:r>
            <a:endParaRPr lang="zh-CN" altLang="zh-CN" sz="2400" b="1" dirty="0">
              <a:solidFill>
                <a:srgbClr val="00B0F0"/>
              </a:solidFill>
              <a:latin typeface="+mn-lt"/>
              <a:ea typeface="+mn-ea"/>
            </a:endParaRPr>
          </a:p>
        </p:txBody>
      </p:sp>
      <p:sp>
        <p:nvSpPr>
          <p:cNvPr id="6" name="矩形 5"/>
          <p:cNvSpPr/>
          <p:nvPr/>
        </p:nvSpPr>
        <p:spPr>
          <a:xfrm>
            <a:off x="215516" y="1247418"/>
            <a:ext cx="7992888" cy="669414"/>
          </a:xfrm>
          <a:prstGeom prst="rect">
            <a:avLst/>
          </a:prstGeom>
        </p:spPr>
        <p:txBody>
          <a:bodyPr wrap="square">
            <a:spAutoFit/>
          </a:bodyPr>
          <a:lstStyle/>
          <a:p>
            <a:pPr indent="409575" algn="just">
              <a:lnSpc>
                <a:spcPts val="4500"/>
              </a:lnSpc>
              <a:spcAft>
                <a:spcPts val="0"/>
              </a:spcAft>
            </a:pPr>
            <a:r>
              <a:rPr lang="zh-CN" altLang="zh-CN" sz="2400" b="1" dirty="0">
                <a:latin typeface="+mn-lt"/>
                <a:ea typeface="+mn-ea"/>
              </a:rPr>
              <a:t>推进家庭医生签约服务是</a:t>
            </a:r>
            <a:r>
              <a:rPr lang="zh-CN" altLang="zh-CN" sz="2400" b="1" dirty="0">
                <a:solidFill>
                  <a:srgbClr val="FF0000"/>
                </a:solidFill>
                <a:latin typeface="+mn-lt"/>
                <a:ea typeface="+mn-ea"/>
              </a:rPr>
              <a:t>分级诊疗制度建设</a:t>
            </a:r>
            <a:r>
              <a:rPr lang="zh-CN" altLang="zh-CN" sz="2400" b="1" dirty="0">
                <a:latin typeface="+mn-lt"/>
                <a:ea typeface="+mn-ea"/>
              </a:rPr>
              <a:t>的重要</a:t>
            </a:r>
            <a:r>
              <a:rPr lang="zh-CN" altLang="zh-CN" sz="2400" b="1" dirty="0" smtClean="0">
                <a:latin typeface="+mn-lt"/>
                <a:ea typeface="+mn-ea"/>
              </a:rPr>
              <a:t>基础</a:t>
            </a:r>
            <a:endParaRPr lang="en-US" altLang="zh-CN" sz="2000" b="1" dirty="0"/>
          </a:p>
        </p:txBody>
      </p:sp>
      <p:pic>
        <p:nvPicPr>
          <p:cNvPr id="7" name="图片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344767" y="2492896"/>
            <a:ext cx="4781331" cy="288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77985182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611560" y="404664"/>
            <a:ext cx="8424936" cy="136815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三是</a:t>
            </a:r>
            <a:r>
              <a:rPr lang="zh-CN" altLang="en-US" sz="2400" dirty="0">
                <a:latin typeface="微软雅黑" charset="0"/>
                <a:ea typeface="微软雅黑" charset="0"/>
              </a:rPr>
              <a:t>构建完善的</a:t>
            </a:r>
            <a:r>
              <a:rPr lang="zh-CN" altLang="en-US" sz="2400" dirty="0">
                <a:solidFill>
                  <a:srgbClr val="FF0000"/>
                </a:solidFill>
                <a:latin typeface="微软雅黑" charset="0"/>
                <a:ea typeface="微软雅黑" charset="0"/>
              </a:rPr>
              <a:t>区域医疗卫生信息平台</a:t>
            </a:r>
            <a:r>
              <a:rPr lang="zh-CN" altLang="en-US" sz="2400" dirty="0">
                <a:latin typeface="微软雅黑" charset="0"/>
                <a:ea typeface="微软雅黑" charset="0"/>
              </a:rPr>
              <a:t>，实现签约居民</a:t>
            </a:r>
            <a:r>
              <a:rPr lang="zh-CN" altLang="en-US" sz="2400" dirty="0">
                <a:solidFill>
                  <a:srgbClr val="FF0000"/>
                </a:solidFill>
                <a:latin typeface="微软雅黑" charset="0"/>
                <a:ea typeface="微软雅黑" charset="0"/>
              </a:rPr>
              <a:t>健康档案、电子病历、检验报告</a:t>
            </a:r>
            <a:r>
              <a:rPr lang="zh-CN" altLang="en-US" sz="2400" dirty="0">
                <a:latin typeface="微软雅黑" charset="0"/>
                <a:ea typeface="微软雅黑" charset="0"/>
              </a:rPr>
              <a:t>等信息共享和业务协同。</a:t>
            </a:r>
          </a:p>
        </p:txBody>
      </p:sp>
      <p:pic>
        <p:nvPicPr>
          <p:cNvPr id="2" name="图片 1"/>
          <p:cNvPicPr>
            <a:picLocks noChangeAspect="1"/>
          </p:cNvPicPr>
          <p:nvPr/>
        </p:nvPicPr>
        <p:blipFill>
          <a:blip r:embed="rId2"/>
          <a:stretch>
            <a:fillRect/>
          </a:stretch>
        </p:blipFill>
        <p:spPr>
          <a:xfrm>
            <a:off x="1187624" y="1700808"/>
            <a:ext cx="7272808" cy="486694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404664"/>
            <a:ext cx="8712968" cy="1368152"/>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四是</a:t>
            </a:r>
            <a:r>
              <a:rPr lang="zh-CN" altLang="en-US" sz="2400" dirty="0">
                <a:latin typeface="微软雅黑" charset="0"/>
                <a:ea typeface="微软雅黑" charset="0"/>
              </a:rPr>
              <a:t>通过</a:t>
            </a:r>
            <a:r>
              <a:rPr lang="zh-CN" altLang="en-US" sz="2400" dirty="0">
                <a:solidFill>
                  <a:srgbClr val="FF0000"/>
                </a:solidFill>
                <a:latin typeface="微软雅黑" charset="0"/>
                <a:ea typeface="微软雅黑" charset="0"/>
              </a:rPr>
              <a:t>远程医疗、即时通讯</a:t>
            </a:r>
            <a:r>
              <a:rPr lang="zh-CN" altLang="en-US" sz="2400" dirty="0">
                <a:latin typeface="微软雅黑" charset="0"/>
                <a:ea typeface="微软雅黑" charset="0"/>
              </a:rPr>
              <a:t>等方式，</a:t>
            </a:r>
            <a:r>
              <a:rPr lang="zh-CN" altLang="en-US" sz="2400" dirty="0">
                <a:solidFill>
                  <a:srgbClr val="FF0000"/>
                </a:solidFill>
                <a:latin typeface="微软雅黑" charset="0"/>
                <a:ea typeface="微软雅黑" charset="0"/>
              </a:rPr>
              <a:t>加强二级以上医院医师与家庭医生的技术交流与业务指导</a:t>
            </a:r>
            <a:r>
              <a:rPr lang="zh-CN" altLang="en-US" sz="2400" dirty="0">
                <a:latin typeface="微软雅黑" charset="0"/>
                <a:ea typeface="微软雅黑" charset="0"/>
              </a:rPr>
              <a:t>。</a:t>
            </a:r>
          </a:p>
        </p:txBody>
      </p:sp>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19672" y="1700808"/>
            <a:ext cx="5976664" cy="44824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404664"/>
            <a:ext cx="8712968" cy="1584176"/>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五是</a:t>
            </a:r>
            <a:r>
              <a:rPr lang="zh-CN" altLang="en-US" sz="2400" dirty="0">
                <a:latin typeface="微软雅黑" charset="0"/>
                <a:ea typeface="微软雅黑" charset="0"/>
              </a:rPr>
              <a:t>通过</a:t>
            </a:r>
            <a:r>
              <a:rPr lang="zh-CN" altLang="en-US" sz="2400" dirty="0">
                <a:solidFill>
                  <a:srgbClr val="FF0000"/>
                </a:solidFill>
                <a:latin typeface="微软雅黑" charset="0"/>
                <a:ea typeface="微软雅黑" charset="0"/>
              </a:rPr>
              <a:t>智能客户端</a:t>
            </a:r>
            <a:r>
              <a:rPr lang="zh-CN" altLang="en-US" sz="2400" dirty="0">
                <a:latin typeface="微软雅黑" charset="0"/>
                <a:ea typeface="微软雅黑" charset="0"/>
              </a:rPr>
              <a:t>等多种方式搭建家庭医生与签约居民的交流平台，为</a:t>
            </a:r>
            <a:r>
              <a:rPr lang="zh-CN" altLang="en-US" sz="2400" dirty="0">
                <a:solidFill>
                  <a:srgbClr val="FF0000"/>
                </a:solidFill>
                <a:latin typeface="微软雅黑" charset="0"/>
                <a:ea typeface="微软雅黑" charset="0"/>
              </a:rPr>
              <a:t>信息咨询、互动交流、患者反馈、健康管理</a:t>
            </a:r>
            <a:r>
              <a:rPr lang="zh-CN" altLang="en-US" sz="2400" dirty="0">
                <a:latin typeface="微软雅黑" charset="0"/>
                <a:ea typeface="微软雅黑" charset="0"/>
              </a:rPr>
              <a:t>等提供便利。</a:t>
            </a:r>
          </a:p>
        </p:txBody>
      </p:sp>
      <p:pic>
        <p:nvPicPr>
          <p:cNvPr id="2" name="图片 1"/>
          <p:cNvPicPr>
            <a:picLocks noChangeAspect="1"/>
          </p:cNvPicPr>
          <p:nvPr/>
        </p:nvPicPr>
        <p:blipFill>
          <a:blip r:embed="rId2" cstate="print"/>
          <a:srcRect l="33157" t="21873" r="13897"/>
          <a:stretch>
            <a:fillRect/>
          </a:stretch>
        </p:blipFill>
        <p:spPr>
          <a:xfrm>
            <a:off x="429270" y="2306543"/>
            <a:ext cx="3422650" cy="3354705"/>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3"/>
          <a:stretch>
            <a:fillRect/>
          </a:stretch>
        </p:blipFill>
        <p:spPr>
          <a:xfrm>
            <a:off x="4139952" y="2306543"/>
            <a:ext cx="4609465" cy="3354705"/>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323528" y="404664"/>
            <a:ext cx="8712968" cy="165618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400" dirty="0" smtClean="0">
                <a:latin typeface="微软雅黑" charset="0"/>
                <a:ea typeface="微软雅黑" charset="0"/>
              </a:rPr>
              <a:t>       六是</a:t>
            </a:r>
            <a:r>
              <a:rPr lang="zh-CN" altLang="en-US" sz="2400" dirty="0">
                <a:latin typeface="微软雅黑" charset="0"/>
                <a:ea typeface="微软雅黑" charset="0"/>
              </a:rPr>
              <a:t>积极利用</a:t>
            </a:r>
            <a:r>
              <a:rPr lang="zh-CN" altLang="en-US" sz="2400" dirty="0">
                <a:solidFill>
                  <a:srgbClr val="FF0000"/>
                </a:solidFill>
                <a:latin typeface="微软雅黑" charset="0"/>
                <a:ea typeface="微软雅黑" charset="0"/>
              </a:rPr>
              <a:t>移动互联网、可穿戴设备</a:t>
            </a:r>
            <a:r>
              <a:rPr lang="zh-CN" altLang="en-US" sz="2400" dirty="0">
                <a:latin typeface="微软雅黑" charset="0"/>
                <a:ea typeface="微软雅黑" charset="0"/>
              </a:rPr>
              <a:t>等为签约居民提供</a:t>
            </a:r>
            <a:r>
              <a:rPr lang="zh-CN" altLang="en-US" sz="2400" dirty="0">
                <a:solidFill>
                  <a:srgbClr val="FF0000"/>
                </a:solidFill>
                <a:latin typeface="微软雅黑" charset="0"/>
                <a:ea typeface="微软雅黑" charset="0"/>
              </a:rPr>
              <a:t>在线预约诊疗、候诊提醒、划价缴费、诊疗报告查询、药品配送和健康信息收集等</a:t>
            </a:r>
            <a:r>
              <a:rPr lang="zh-CN" altLang="en-US" sz="2400" dirty="0">
                <a:latin typeface="微软雅黑" charset="0"/>
                <a:ea typeface="微软雅黑" charset="0"/>
              </a:rPr>
              <a:t>服务，增强群众对于签约服务的获得感。</a:t>
            </a:r>
          </a:p>
        </p:txBody>
      </p:sp>
      <p:pic>
        <p:nvPicPr>
          <p:cNvPr id="2" name="图片 1"/>
          <p:cNvPicPr>
            <a:picLocks noChangeAspect="1"/>
          </p:cNvPicPr>
          <p:nvPr/>
        </p:nvPicPr>
        <p:blipFill>
          <a:blip r:embed="rId2"/>
          <a:srcRect b="12429"/>
          <a:stretch>
            <a:fillRect/>
          </a:stretch>
        </p:blipFill>
        <p:spPr>
          <a:xfrm>
            <a:off x="323528" y="1828556"/>
            <a:ext cx="6696744" cy="46401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476672"/>
            <a:ext cx="6302896" cy="563562"/>
          </a:xfrm>
        </p:spPr>
        <p:style>
          <a:lnRef idx="3">
            <a:schemeClr val="lt1"/>
          </a:lnRef>
          <a:fillRef idx="1">
            <a:schemeClr val="accent1"/>
          </a:fillRef>
          <a:effectRef idx="1">
            <a:schemeClr val="accent1"/>
          </a:effectRef>
          <a:fontRef idx="minor">
            <a:schemeClr val="lt1"/>
          </a:fontRef>
        </p:style>
        <p:txBody>
          <a:bodyPr/>
          <a:lstStyle/>
          <a:p>
            <a:r>
              <a:rPr lang="zh-CN" altLang="en-US" dirty="0">
                <a:latin typeface="微软雅黑" panose="020B0503020204020204" pitchFamily="34" charset="-122"/>
                <a:ea typeface="微软雅黑" panose="020B0503020204020204" pitchFamily="34" charset="-122"/>
              </a:rPr>
              <a:t>推进家庭医生签约服务的主要</a:t>
            </a:r>
            <a:r>
              <a:rPr lang="zh-CN" altLang="en-US" dirty="0" smtClean="0">
                <a:latin typeface="微软雅黑" panose="020B0503020204020204" pitchFamily="34" charset="-122"/>
                <a:ea typeface="微软雅黑" panose="020B0503020204020204" pitchFamily="34" charset="-122"/>
              </a:rPr>
              <a:t>内容</a:t>
            </a:r>
            <a:endParaRPr lang="zh-CN" altLang="en-US"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2560537" y="1484784"/>
            <a:ext cx="3823257" cy="949325"/>
            <a:chOff x="2560537" y="1484784"/>
            <a:chExt cx="3823257" cy="949325"/>
          </a:xfrm>
        </p:grpSpPr>
        <p:grpSp>
          <p:nvGrpSpPr>
            <p:cNvPr id="4" name="组合 3"/>
            <p:cNvGrpSpPr/>
            <p:nvPr/>
          </p:nvGrpSpPr>
          <p:grpSpPr>
            <a:xfrm>
              <a:off x="2560537" y="1484784"/>
              <a:ext cx="3704134" cy="949325"/>
              <a:chOff x="2560537" y="1484784"/>
              <a:chExt cx="3704134" cy="949325"/>
            </a:xfrm>
          </p:grpSpPr>
          <p:grpSp>
            <p:nvGrpSpPr>
              <p:cNvPr id="20" name="Group 18"/>
              <p:cNvGrpSpPr>
                <a:grpSpLocks/>
              </p:cNvGrpSpPr>
              <p:nvPr/>
            </p:nvGrpSpPr>
            <p:grpSpPr bwMode="auto">
              <a:xfrm>
                <a:off x="2755800" y="1489546"/>
                <a:ext cx="3508871" cy="688975"/>
                <a:chOff x="720" y="1392"/>
                <a:chExt cx="4058" cy="480"/>
              </a:xfrm>
            </p:grpSpPr>
            <p:sp>
              <p:nvSpPr>
                <p:cNvPr id="2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22" name="Group 20"/>
                <p:cNvGrpSpPr>
                  <a:grpSpLocks/>
                </p:cNvGrpSpPr>
                <p:nvPr/>
              </p:nvGrpSpPr>
              <p:grpSpPr bwMode="auto">
                <a:xfrm>
                  <a:off x="730" y="1407"/>
                  <a:ext cx="4043" cy="444"/>
                  <a:chOff x="744" y="1407"/>
                  <a:chExt cx="3988" cy="444"/>
                </a:xfrm>
              </p:grpSpPr>
              <p:sp>
                <p:nvSpPr>
                  <p:cNvPr id="2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2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pic>
            <p:nvPicPr>
              <p:cNvPr id="32"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60537" y="1484784"/>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32"/>
              <p:cNvSpPr txBox="1">
                <a:spLocks noChangeArrowheads="1"/>
              </p:cNvSpPr>
              <p:nvPr/>
            </p:nvSpPr>
            <p:spPr bwMode="white">
              <a:xfrm>
                <a:off x="2881213" y="158162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1</a:t>
                </a:r>
              </a:p>
            </p:txBody>
          </p:sp>
        </p:grpSp>
        <p:sp>
          <p:nvSpPr>
            <p:cNvPr id="25" name="Text Box 23"/>
            <p:cNvSpPr txBox="1">
              <a:spLocks noChangeArrowheads="1"/>
            </p:cNvSpPr>
            <p:nvPr/>
          </p:nvSpPr>
          <p:spPr bwMode="white">
            <a:xfrm>
              <a:off x="3413942" y="1603846"/>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一</a:t>
              </a:r>
              <a:r>
                <a:rPr lang="zh-CN" altLang="en-US" sz="2400" b="1" dirty="0" smtClean="0">
                  <a:solidFill>
                    <a:schemeClr val="bg1"/>
                  </a:solidFill>
                  <a:latin typeface="微软雅黑" pitchFamily="34" charset="-122"/>
                  <a:ea typeface="微软雅黑" pitchFamily="34" charset="-122"/>
                  <a:cs typeface="Arial" pitchFamily="34" charset="0"/>
                </a:rPr>
                <a:t>、重要意义</a:t>
              </a:r>
              <a:endParaRPr lang="en-US" altLang="zh-CN" sz="2400" b="1" dirty="0">
                <a:solidFill>
                  <a:schemeClr val="bg1"/>
                </a:solidFill>
                <a:latin typeface="微软雅黑" pitchFamily="34" charset="-122"/>
                <a:ea typeface="微软雅黑" pitchFamily="34" charset="-122"/>
                <a:cs typeface="Arial" pitchFamily="34" charset="0"/>
              </a:endParaRPr>
            </a:p>
          </p:txBody>
        </p:sp>
      </p:grpSp>
      <p:grpSp>
        <p:nvGrpSpPr>
          <p:cNvPr id="47" name="组合 46"/>
          <p:cNvGrpSpPr/>
          <p:nvPr/>
        </p:nvGrpSpPr>
        <p:grpSpPr>
          <a:xfrm>
            <a:off x="2555775" y="4039071"/>
            <a:ext cx="3839132" cy="949325"/>
            <a:chOff x="2555775" y="4039071"/>
            <a:chExt cx="3839132" cy="949325"/>
          </a:xfrm>
        </p:grpSpPr>
        <p:grpSp>
          <p:nvGrpSpPr>
            <p:cNvPr id="15" name="Group 13"/>
            <p:cNvGrpSpPr>
              <a:grpSpLocks/>
            </p:cNvGrpSpPr>
            <p:nvPr/>
          </p:nvGrpSpPr>
          <p:grpSpPr bwMode="auto">
            <a:xfrm>
              <a:off x="2755800" y="4075584"/>
              <a:ext cx="3508871" cy="688975"/>
              <a:chOff x="720" y="1392"/>
              <a:chExt cx="4058" cy="480"/>
            </a:xfrm>
          </p:grpSpPr>
          <p:sp>
            <p:nvSpPr>
              <p:cNvPr id="16"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7" name="Group 15"/>
              <p:cNvGrpSpPr>
                <a:grpSpLocks/>
              </p:cNvGrpSpPr>
              <p:nvPr/>
            </p:nvGrpSpPr>
            <p:grpSpPr bwMode="auto">
              <a:xfrm>
                <a:off x="730" y="1407"/>
                <a:ext cx="4043" cy="444"/>
                <a:chOff x="744" y="1407"/>
                <a:chExt cx="3988" cy="444"/>
              </a:xfrm>
            </p:grpSpPr>
            <p:sp>
              <p:nvSpPr>
                <p:cNvPr id="1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8" name="Text Box 26"/>
            <p:cNvSpPr txBox="1">
              <a:spLocks noChangeArrowheads="1"/>
            </p:cNvSpPr>
            <p:nvPr/>
          </p:nvSpPr>
          <p:spPr bwMode="white">
            <a:xfrm>
              <a:off x="3425055" y="4167659"/>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四</a:t>
              </a:r>
              <a:r>
                <a:rPr lang="zh-CN" altLang="zh-CN" sz="2400" b="1" dirty="0" smtClean="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cs typeface="Arial" pitchFamily="34" charset="0"/>
                </a:rPr>
                <a:t>主要任务</a:t>
              </a:r>
              <a:endParaRPr lang="zh-CN" altLang="zh-CN" sz="2400" b="1" dirty="0">
                <a:solidFill>
                  <a:schemeClr val="bg1"/>
                </a:solidFill>
                <a:latin typeface="微软雅黑" pitchFamily="34" charset="-122"/>
                <a:ea typeface="微软雅黑" pitchFamily="34" charset="-122"/>
              </a:endParaRPr>
            </a:p>
          </p:txBody>
        </p:sp>
        <p:pic>
          <p:nvPicPr>
            <p:cNvPr id="29" name="Picture 27"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5775" y="4039071"/>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 Box 31"/>
            <p:cNvSpPr txBox="1">
              <a:spLocks noChangeArrowheads="1"/>
            </p:cNvSpPr>
            <p:nvPr/>
          </p:nvSpPr>
          <p:spPr bwMode="white">
            <a:xfrm>
              <a:off x="2901850" y="4175596"/>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4</a:t>
              </a:r>
            </a:p>
          </p:txBody>
        </p:sp>
      </p:grpSp>
      <p:grpSp>
        <p:nvGrpSpPr>
          <p:cNvPr id="3" name="组合 2"/>
          <p:cNvGrpSpPr/>
          <p:nvPr/>
        </p:nvGrpSpPr>
        <p:grpSpPr>
          <a:xfrm>
            <a:off x="2571650" y="2342034"/>
            <a:ext cx="3823257" cy="949325"/>
            <a:chOff x="2571650" y="2342034"/>
            <a:chExt cx="3823257" cy="949325"/>
          </a:xfrm>
        </p:grpSpPr>
        <p:grpSp>
          <p:nvGrpSpPr>
            <p:cNvPr id="5" name="Group 3"/>
            <p:cNvGrpSpPr>
              <a:grpSpLocks/>
            </p:cNvGrpSpPr>
            <p:nvPr/>
          </p:nvGrpSpPr>
          <p:grpSpPr bwMode="auto">
            <a:xfrm>
              <a:off x="2755800" y="2353146"/>
              <a:ext cx="3508871" cy="688975"/>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7" name="Group 5"/>
              <p:cNvGrpSpPr>
                <a:grpSpLocks/>
              </p:cNvGrpSpPr>
              <p:nvPr/>
            </p:nvGrpSpPr>
            <p:grpSpPr bwMode="auto">
              <a:xfrm>
                <a:off x="730" y="1407"/>
                <a:ext cx="4043" cy="444"/>
                <a:chOff x="744" y="1407"/>
                <a:chExt cx="3988" cy="444"/>
              </a:xfrm>
            </p:grpSpPr>
            <p:sp>
              <p:nvSpPr>
                <p:cNvPr id="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6" name="Text Box 24"/>
            <p:cNvSpPr txBox="1">
              <a:spLocks noChangeArrowheads="1"/>
            </p:cNvSpPr>
            <p:nvPr/>
          </p:nvSpPr>
          <p:spPr bwMode="white">
            <a:xfrm>
              <a:off x="3425055" y="2461096"/>
              <a:ext cx="296985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二</a:t>
              </a:r>
              <a:r>
                <a:rPr lang="zh-CN" altLang="en-US" sz="2400" b="1" dirty="0" smtClean="0">
                  <a:solidFill>
                    <a:schemeClr val="bg1"/>
                  </a:solidFill>
                  <a:latin typeface="微软雅黑" pitchFamily="34" charset="-122"/>
                  <a:ea typeface="微软雅黑" pitchFamily="34" charset="-122"/>
                  <a:cs typeface="Arial" pitchFamily="34" charset="0"/>
                </a:rPr>
                <a:t>、开展现状</a:t>
              </a:r>
              <a:endParaRPr lang="en-US" altLang="zh-CN" sz="2400" b="1" dirty="0">
                <a:solidFill>
                  <a:schemeClr val="bg1"/>
                </a:solidFill>
                <a:latin typeface="微软雅黑" pitchFamily="34" charset="-122"/>
                <a:ea typeface="微软雅黑" pitchFamily="34" charset="-122"/>
                <a:cs typeface="Arial" pitchFamily="34" charset="0"/>
              </a:endParaRPr>
            </a:p>
          </p:txBody>
        </p:sp>
        <p:pic>
          <p:nvPicPr>
            <p:cNvPr id="31" name="Picture 29"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23420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 Box 33"/>
            <p:cNvSpPr txBox="1">
              <a:spLocks noChangeArrowheads="1"/>
            </p:cNvSpPr>
            <p:nvPr/>
          </p:nvSpPr>
          <p:spPr bwMode="white">
            <a:xfrm>
              <a:off x="2893913" y="2440459"/>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2</a:t>
              </a:r>
            </a:p>
          </p:txBody>
        </p:sp>
      </p:grpSp>
      <p:grpSp>
        <p:nvGrpSpPr>
          <p:cNvPr id="46" name="组合 45"/>
          <p:cNvGrpSpPr/>
          <p:nvPr/>
        </p:nvGrpSpPr>
        <p:grpSpPr>
          <a:xfrm>
            <a:off x="2571650" y="3192934"/>
            <a:ext cx="3823257" cy="949325"/>
            <a:chOff x="2571650" y="3192934"/>
            <a:chExt cx="3823257" cy="949325"/>
          </a:xfrm>
        </p:grpSpPr>
        <p:grpSp>
          <p:nvGrpSpPr>
            <p:cNvPr id="10" name="Group 8"/>
            <p:cNvGrpSpPr>
              <a:grpSpLocks/>
            </p:cNvGrpSpPr>
            <p:nvPr/>
          </p:nvGrpSpPr>
          <p:grpSpPr bwMode="auto">
            <a:xfrm>
              <a:off x="2755800" y="3218334"/>
              <a:ext cx="3508871" cy="688975"/>
              <a:chOff x="720" y="1392"/>
              <a:chExt cx="4058" cy="480"/>
            </a:xfrm>
          </p:grpSpPr>
          <p:sp>
            <p:nvSpPr>
              <p:cNvPr id="1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2" name="Group 10"/>
              <p:cNvGrpSpPr>
                <a:grpSpLocks/>
              </p:cNvGrpSpPr>
              <p:nvPr/>
            </p:nvGrpSpPr>
            <p:grpSpPr bwMode="auto">
              <a:xfrm>
                <a:off x="730" y="1407"/>
                <a:ext cx="4043" cy="444"/>
                <a:chOff x="744" y="1407"/>
                <a:chExt cx="3988" cy="444"/>
              </a:xfrm>
            </p:grpSpPr>
            <p:sp>
              <p:nvSpPr>
                <p:cNvPr id="1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7" name="Text Box 25"/>
            <p:cNvSpPr txBox="1">
              <a:spLocks noChangeArrowheads="1"/>
            </p:cNvSpPr>
            <p:nvPr/>
          </p:nvSpPr>
          <p:spPr bwMode="white">
            <a:xfrm>
              <a:off x="3425055" y="3319934"/>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三</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思路和目标</a:t>
              </a:r>
              <a:endParaRPr lang="zh-CN" altLang="zh-CN" sz="2400" b="1" dirty="0">
                <a:solidFill>
                  <a:schemeClr val="bg1"/>
                </a:solidFill>
                <a:latin typeface="微软雅黑" pitchFamily="34" charset="-122"/>
                <a:ea typeface="微软雅黑" pitchFamily="34" charset="-122"/>
              </a:endParaRPr>
            </a:p>
          </p:txBody>
        </p:sp>
        <p:pic>
          <p:nvPicPr>
            <p:cNvPr id="30" name="Picture 28"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31929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 Box 34"/>
            <p:cNvSpPr txBox="1">
              <a:spLocks noChangeArrowheads="1"/>
            </p:cNvSpPr>
            <p:nvPr/>
          </p:nvSpPr>
          <p:spPr bwMode="white">
            <a:xfrm>
              <a:off x="2893913" y="332787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3</a:t>
              </a:r>
            </a:p>
          </p:txBody>
        </p:sp>
      </p:grpSp>
      <p:grpSp>
        <p:nvGrpSpPr>
          <p:cNvPr id="48" name="组合 47"/>
          <p:cNvGrpSpPr/>
          <p:nvPr/>
        </p:nvGrpSpPr>
        <p:grpSpPr>
          <a:xfrm>
            <a:off x="2557833" y="4941168"/>
            <a:ext cx="3823257" cy="949325"/>
            <a:chOff x="2557833" y="4941168"/>
            <a:chExt cx="3823257" cy="949325"/>
          </a:xfrm>
        </p:grpSpPr>
        <p:grpSp>
          <p:nvGrpSpPr>
            <p:cNvPr id="37" name="Group 18"/>
            <p:cNvGrpSpPr>
              <a:grpSpLocks/>
            </p:cNvGrpSpPr>
            <p:nvPr/>
          </p:nvGrpSpPr>
          <p:grpSpPr bwMode="auto">
            <a:xfrm>
              <a:off x="2753096" y="4945930"/>
              <a:ext cx="3508871" cy="688975"/>
              <a:chOff x="720" y="1392"/>
              <a:chExt cx="4058" cy="480"/>
            </a:xfrm>
          </p:grpSpPr>
          <p:sp>
            <p:nvSpPr>
              <p:cNvPr id="38"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39" name="Group 20"/>
              <p:cNvGrpSpPr>
                <a:grpSpLocks/>
              </p:cNvGrpSpPr>
              <p:nvPr/>
            </p:nvGrpSpPr>
            <p:grpSpPr bwMode="auto">
              <a:xfrm>
                <a:off x="730" y="1407"/>
                <a:ext cx="4043" cy="444"/>
                <a:chOff x="744" y="1407"/>
                <a:chExt cx="3988" cy="444"/>
              </a:xfrm>
            </p:grpSpPr>
            <p:sp>
              <p:nvSpPr>
                <p:cNvPr id="40"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41"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42" name="Text Box 23"/>
            <p:cNvSpPr txBox="1">
              <a:spLocks noChangeArrowheads="1"/>
            </p:cNvSpPr>
            <p:nvPr/>
          </p:nvSpPr>
          <p:spPr bwMode="white">
            <a:xfrm>
              <a:off x="3411238" y="5060230"/>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五</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责任分工</a:t>
              </a:r>
              <a:endParaRPr lang="zh-CN" altLang="zh-CN" sz="2400" b="1" dirty="0">
                <a:solidFill>
                  <a:schemeClr val="bg1"/>
                </a:solidFill>
                <a:latin typeface="微软雅黑" pitchFamily="34" charset="-122"/>
                <a:ea typeface="微软雅黑" pitchFamily="34" charset="-122"/>
              </a:endParaRPr>
            </a:p>
          </p:txBody>
        </p:sp>
        <p:pic>
          <p:nvPicPr>
            <p:cNvPr id="43"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7833" y="4941168"/>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Text Box 32"/>
            <p:cNvSpPr txBox="1">
              <a:spLocks noChangeArrowheads="1"/>
            </p:cNvSpPr>
            <p:nvPr/>
          </p:nvSpPr>
          <p:spPr bwMode="white">
            <a:xfrm>
              <a:off x="2878509" y="5038005"/>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solidFill>
                    <a:schemeClr val="bg1"/>
                  </a:solidFill>
                  <a:latin typeface="微软雅黑" pitchFamily="34" charset="-122"/>
                  <a:ea typeface="微软雅黑" pitchFamily="34" charset="-122"/>
                  <a:cs typeface="Arial" pitchFamily="34" charset="0"/>
                </a:rPr>
                <a:t>5</a:t>
              </a:r>
              <a:endParaRPr lang="en-US" altLang="zh-CN" sz="2400" b="1" dirty="0">
                <a:solidFill>
                  <a:schemeClr val="bg1"/>
                </a:solidFill>
                <a:latin typeface="微软雅黑" pitchFamily="34" charset="-122"/>
                <a:ea typeface="微软雅黑" pitchFamily="34" charset="-122"/>
                <a:cs typeface="Arial" pitchFamily="34" charset="0"/>
              </a:endParaRPr>
            </a:p>
          </p:txBody>
        </p:sp>
      </p:grpSp>
    </p:spTree>
    <p:extLst>
      <p:ext uri="{BB962C8B-B14F-4D97-AF65-F5344CB8AC3E}">
        <p14:creationId xmlns="" xmlns:p14="http://schemas.microsoft.com/office/powerpoint/2010/main" val="18803319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48"/>
                                        </p:tgtEl>
                                      </p:cBhvr>
                                    </p:animEffect>
                                    <p:animScale>
                                      <p:cBhvr>
                                        <p:cTn id="7" dur="50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 xmlns:p14="http://schemas.microsoft.com/office/powerpoint/2010/main" val="2213940717"/>
              </p:ext>
            </p:extLst>
          </p:nvPr>
        </p:nvGraphicFramePr>
        <p:xfrm>
          <a:off x="-108520" y="1196752"/>
          <a:ext cx="9289032"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 xmlns:p14="http://schemas.microsoft.com/office/powerpoint/2010/main" val="4057453507"/>
              </p:ext>
            </p:extLst>
          </p:nvPr>
        </p:nvGraphicFramePr>
        <p:xfrm>
          <a:off x="-1476672" y="-393734"/>
          <a:ext cx="12264777" cy="7495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6694713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gray">
          <a:xfrm>
            <a:off x="251520" y="332656"/>
            <a:ext cx="8640960" cy="2160240"/>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nSpc>
                <a:spcPct val="150000"/>
              </a:lnSpc>
            </a:pPr>
            <a:r>
              <a:rPr lang="zh-CN" altLang="en-US" sz="2800" dirty="0" smtClean="0">
                <a:solidFill>
                  <a:srgbClr val="FF0000"/>
                </a:solidFill>
                <a:latin typeface="微软雅黑" charset="0"/>
                <a:ea typeface="微软雅黑" charset="0"/>
              </a:rPr>
              <a:t>做好舆论宣传：</a:t>
            </a:r>
            <a:endParaRPr lang="en-US" altLang="zh-CN" sz="2800" dirty="0" smtClean="0">
              <a:solidFill>
                <a:srgbClr val="FF0000"/>
              </a:solidFill>
              <a:latin typeface="微软雅黑" charset="0"/>
              <a:ea typeface="微软雅黑" charset="0"/>
            </a:endParaRPr>
          </a:p>
          <a:p>
            <a:pPr>
              <a:lnSpc>
                <a:spcPct val="150000"/>
              </a:lnSpc>
            </a:pPr>
            <a:r>
              <a:rPr lang="zh-CN" altLang="en-US" sz="1800" dirty="0">
                <a:latin typeface="微软雅黑" charset="0"/>
                <a:ea typeface="微软雅黑" charset="0"/>
              </a:rPr>
              <a:t>各地要充分利用各种信息媒介，采取多种形式广泛宣传家庭医生签约服务的政策与内容，重点突出签约服务</a:t>
            </a:r>
            <a:r>
              <a:rPr lang="zh-CN" altLang="en-US" sz="1800" dirty="0">
                <a:solidFill>
                  <a:srgbClr val="FF0000"/>
                </a:solidFill>
                <a:latin typeface="微软雅黑" charset="0"/>
                <a:ea typeface="微软雅黑" charset="0"/>
              </a:rPr>
              <a:t>便民、惠民、利民</a:t>
            </a:r>
            <a:r>
              <a:rPr lang="zh-CN" altLang="en-US" sz="1800" dirty="0">
                <a:latin typeface="微软雅黑" charset="0"/>
                <a:ea typeface="微软雅黑" charset="0"/>
              </a:rPr>
              <a:t>的特点。大力宣传家庭医生先进典型，增强职业荣誉感，营造</a:t>
            </a:r>
            <a:r>
              <a:rPr lang="zh-CN" altLang="en-US" sz="1800" dirty="0">
                <a:solidFill>
                  <a:srgbClr val="FF0000"/>
                </a:solidFill>
                <a:latin typeface="微软雅黑" charset="0"/>
                <a:ea typeface="微软雅黑" charset="0"/>
              </a:rPr>
              <a:t>全社会尊重、信任、支持家庭医生签约服务</a:t>
            </a:r>
            <a:r>
              <a:rPr lang="zh-CN" altLang="en-US" sz="1800" dirty="0">
                <a:latin typeface="微软雅黑" charset="0"/>
                <a:ea typeface="微软雅黑" charset="0"/>
              </a:rPr>
              <a:t>的良好氛围。</a:t>
            </a:r>
          </a:p>
        </p:txBody>
      </p:sp>
      <p:pic>
        <p:nvPicPr>
          <p:cNvPr id="3" name="图片 2"/>
          <p:cNvPicPr>
            <a:picLocks noChangeAspect="1"/>
          </p:cNvPicPr>
          <p:nvPr/>
        </p:nvPicPr>
        <p:blipFill rotWithShape="1">
          <a:blip r:embed="rId2">
            <a:extLst>
              <a:ext uri="{28A0092B-C50C-407E-A947-70E740481C1C}">
                <a14:useLocalDpi xmlns="" xmlns:a14="http://schemas.microsoft.com/office/drawing/2010/main" val="0"/>
              </a:ext>
            </a:extLst>
          </a:blip>
          <a:srcRect r="18801"/>
          <a:stretch/>
        </p:blipFill>
        <p:spPr>
          <a:xfrm>
            <a:off x="4836100" y="2803240"/>
            <a:ext cx="4018395" cy="3290056"/>
          </a:xfrm>
          <a:prstGeom prst="rect">
            <a:avLst/>
          </a:prstGeom>
          <a:ln w="228600" cap="sq" cmpd="thickThin">
            <a:solidFill>
              <a:srgbClr val="000000"/>
            </a:solidFill>
            <a:prstDash val="solid"/>
            <a:miter lim="800000"/>
          </a:ln>
          <a:effectLst>
            <a:innerShdw blurRad="76200">
              <a:srgbClr val="000000"/>
            </a:innerShdw>
          </a:effectLst>
        </p:spPr>
      </p:pic>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23528" y="2803240"/>
            <a:ext cx="4210487" cy="329005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227255703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5383864"/>
            <a:ext cx="9144000" cy="533400"/>
            <a:chOff x="1776" y="3504"/>
            <a:chExt cx="2400" cy="336"/>
          </a:xfrm>
        </p:grpSpPr>
        <p:sp>
          <p:nvSpPr>
            <p:cNvPr id="275459" name="AutoShape 3"/>
            <p:cNvSpPr>
              <a:spLocks noChangeArrowheads="1"/>
            </p:cNvSpPr>
            <p:nvPr/>
          </p:nvSpPr>
          <p:spPr bwMode="gray">
            <a:xfrm>
              <a:off x="1776" y="3504"/>
              <a:ext cx="2400" cy="336"/>
            </a:xfrm>
            <a:prstGeom prst="roundRect">
              <a:avLst>
                <a:gd name="adj" fmla="val 50000"/>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38100" algn="ctr">
              <a:solidFill>
                <a:schemeClr val="bg1"/>
              </a:solidFill>
              <a:round/>
              <a:headEnd/>
              <a:tailEnd/>
            </a:ln>
            <a:effectLst/>
          </p:spPr>
          <p:txBody>
            <a:bodyPr wrap="none" anchor="ctr"/>
            <a:lstStyle/>
            <a:p>
              <a:pPr algn="ctr" eaLnBrk="0" hangingPunct="0"/>
              <a:endParaRPr lang="en-US" sz="1400">
                <a:solidFill>
                  <a:schemeClr val="bg1"/>
                </a:solidFill>
                <a:effectLst>
                  <a:outerShdw blurRad="38100" dist="38100" dir="2700000" algn="tl">
                    <a:srgbClr val="000000"/>
                  </a:outerShdw>
                </a:effectLst>
                <a:latin typeface="Verdana" pitchFamily="34" charset="0"/>
              </a:endParaRPr>
            </a:p>
          </p:txBody>
        </p:sp>
        <p:sp>
          <p:nvSpPr>
            <p:cNvPr id="275460" name="AutoShape 4"/>
            <p:cNvSpPr>
              <a:spLocks noChangeArrowheads="1"/>
            </p:cNvSpPr>
            <p:nvPr/>
          </p:nvSpPr>
          <p:spPr bwMode="gray">
            <a:xfrm>
              <a:off x="1890" y="3558"/>
              <a:ext cx="2160" cy="215"/>
            </a:xfrm>
            <a:prstGeom prst="roundRect">
              <a:avLst>
                <a:gd name="adj" fmla="val 50000"/>
              </a:avLst>
            </a:prstGeom>
            <a:gradFill rotWithShape="1">
              <a:gsLst>
                <a:gs pos="0">
                  <a:schemeClr val="bg2"/>
                </a:gs>
                <a:gs pos="50000">
                  <a:schemeClr val="bg2">
                    <a:gamma/>
                    <a:tint val="27451"/>
                    <a:invGamma/>
                  </a:schemeClr>
                </a:gs>
                <a:gs pos="100000">
                  <a:schemeClr val="bg2"/>
                </a:gs>
              </a:gsLst>
              <a:lin ang="2700000" scaled="1"/>
            </a:gradFill>
            <a:ln w="19050" algn="ctr">
              <a:solidFill>
                <a:schemeClr val="bg1"/>
              </a:solidFill>
              <a:round/>
              <a:headEnd/>
              <a:tailEnd/>
            </a:ln>
            <a:effectLst/>
          </p:spPr>
          <p:txBody>
            <a:bodyPr wrap="none" anchor="ctr"/>
            <a:lstStyle/>
            <a:p>
              <a:pPr algn="ctr" eaLnBrk="0" hangingPunct="0">
                <a:buNone/>
              </a:pPr>
              <a:endParaRPr lang="en-US" sz="1400" dirty="0">
                <a:solidFill>
                  <a:schemeClr val="tx2"/>
                </a:solidFill>
                <a:effectLst>
                  <a:outerShdw blurRad="38100" dist="38100" dir="2700000" algn="tl">
                    <a:srgbClr val="000000"/>
                  </a:outerShdw>
                </a:effectLst>
                <a:latin typeface="Verdana" pitchFamily="34" charset="0"/>
              </a:endParaRPr>
            </a:p>
          </p:txBody>
        </p:sp>
      </p:grpSp>
      <p:sp>
        <p:nvSpPr>
          <p:cNvPr id="275461" name="Freeform 5"/>
          <p:cNvSpPr>
            <a:spLocks/>
          </p:cNvSpPr>
          <p:nvPr/>
        </p:nvSpPr>
        <p:spPr bwMode="gray">
          <a:xfrm>
            <a:off x="0" y="4537256"/>
            <a:ext cx="9144000" cy="839787"/>
          </a:xfrm>
          <a:custGeom>
            <a:avLst/>
            <a:gdLst/>
            <a:ahLst/>
            <a:cxnLst>
              <a:cxn ang="0">
                <a:pos x="0" y="528"/>
              </a:cxn>
              <a:cxn ang="0">
                <a:pos x="717" y="1"/>
              </a:cxn>
              <a:cxn ang="0">
                <a:pos x="1440" y="0"/>
              </a:cxn>
              <a:cxn ang="0">
                <a:pos x="2202" y="529"/>
              </a:cxn>
              <a:cxn ang="0">
                <a:pos x="48" y="528"/>
              </a:cxn>
            </a:cxnLst>
            <a:rect l="0" t="0" r="r" b="b"/>
            <a:pathLst>
              <a:path w="2202" h="529">
                <a:moveTo>
                  <a:pt x="0" y="528"/>
                </a:moveTo>
                <a:lnTo>
                  <a:pt x="717" y="1"/>
                </a:lnTo>
                <a:lnTo>
                  <a:pt x="1440" y="0"/>
                </a:lnTo>
                <a:lnTo>
                  <a:pt x="2202" y="529"/>
                </a:lnTo>
                <a:lnTo>
                  <a:pt x="48" y="528"/>
                </a:lnTo>
              </a:path>
            </a:pathLst>
          </a:custGeom>
          <a:gradFill rotWithShape="1">
            <a:gsLst>
              <a:gs pos="0">
                <a:schemeClr val="bg2">
                  <a:gamma/>
                  <a:tint val="0"/>
                  <a:invGamma/>
                </a:schemeClr>
              </a:gs>
              <a:gs pos="100000">
                <a:schemeClr val="bg2"/>
              </a:gs>
            </a:gsLst>
            <a:lin ang="5400000" scaled="1"/>
          </a:gradFill>
          <a:ln w="9525">
            <a:noFill/>
            <a:round/>
            <a:headEnd/>
            <a:tailEnd/>
          </a:ln>
          <a:effectLst/>
        </p:spPr>
        <p:txBody>
          <a:bodyPr/>
          <a:lstStyle/>
          <a:p>
            <a:endParaRPr lang="en-US"/>
          </a:p>
        </p:txBody>
      </p:sp>
      <p:pic>
        <p:nvPicPr>
          <p:cNvPr id="275480" name="Picture 24" descr="family"/>
          <p:cNvPicPr>
            <a:picLocks noChangeAspect="1" noChangeArrowheads="1"/>
          </p:cNvPicPr>
          <p:nvPr/>
        </p:nvPicPr>
        <p:blipFill>
          <a:blip r:embed="rId3" cstate="print"/>
          <a:srcRect/>
          <a:stretch>
            <a:fillRect/>
          </a:stretch>
        </p:blipFill>
        <p:spPr bwMode="auto">
          <a:xfrm>
            <a:off x="1259632" y="2204864"/>
            <a:ext cx="6624736" cy="3405318"/>
          </a:xfrm>
          <a:prstGeom prst="rect">
            <a:avLst/>
          </a:prstGeom>
          <a:noFill/>
        </p:spPr>
      </p:pic>
      <p:sp>
        <p:nvSpPr>
          <p:cNvPr id="9" name="Rectangle 2"/>
          <p:cNvSpPr txBox="1">
            <a:spLocks noChangeArrowheads="1"/>
          </p:cNvSpPr>
          <p:nvPr/>
        </p:nvSpPr>
        <p:spPr bwMode="gray">
          <a:xfrm>
            <a:off x="0" y="908720"/>
            <a:ext cx="9144000" cy="936104"/>
          </a:xfrm>
          <a:prstGeom prst="rect">
            <a:avLst/>
          </a:prstGeom>
          <a:noFill/>
          <a:ln>
            <a:noFill/>
          </a:ln>
          <a:effectLst>
            <a:outerShdw dist="28398" dir="1593903" algn="ctr" rotWithShape="0">
              <a:schemeClr val="bg1">
                <a:alpha val="50000"/>
              </a:schemeClr>
            </a:outerShdw>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l" rtl="0" eaLnBrk="1" fontAlgn="base" hangingPunct="1">
              <a:spcBef>
                <a:spcPct val="0"/>
              </a:spcBef>
              <a:spcAft>
                <a:spcPct val="0"/>
              </a:spcAft>
              <a:defRPr sz="3200" b="1">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Verdana" pitchFamily="34" charset="0"/>
              </a:defRPr>
            </a:lvl2pPr>
            <a:lvl3pPr algn="l" rtl="0" eaLnBrk="1" fontAlgn="base" hangingPunct="1">
              <a:spcBef>
                <a:spcPct val="0"/>
              </a:spcBef>
              <a:spcAft>
                <a:spcPct val="0"/>
              </a:spcAft>
              <a:defRPr sz="3200" b="1">
                <a:solidFill>
                  <a:srgbClr val="000000"/>
                </a:solidFill>
                <a:latin typeface="Verdana" pitchFamily="34" charset="0"/>
              </a:defRPr>
            </a:lvl3pPr>
            <a:lvl4pPr algn="l" rtl="0" eaLnBrk="1" fontAlgn="base" hangingPunct="1">
              <a:spcBef>
                <a:spcPct val="0"/>
              </a:spcBef>
              <a:spcAft>
                <a:spcPct val="0"/>
              </a:spcAft>
              <a:defRPr sz="3200" b="1">
                <a:solidFill>
                  <a:srgbClr val="000000"/>
                </a:solidFill>
                <a:latin typeface="Verdana" pitchFamily="34" charset="0"/>
              </a:defRPr>
            </a:lvl4pPr>
            <a:lvl5pPr algn="l" rtl="0" eaLnBrk="1" fontAlgn="base" hangingPunct="1">
              <a:spcBef>
                <a:spcPct val="0"/>
              </a:spcBef>
              <a:spcAft>
                <a:spcPct val="0"/>
              </a:spcAft>
              <a:defRPr sz="3200" b="1">
                <a:solidFill>
                  <a:srgbClr val="000000"/>
                </a:solidFill>
                <a:latin typeface="Verdana" pitchFamily="34" charset="0"/>
              </a:defRPr>
            </a:lvl5pPr>
            <a:lvl6pPr marL="457200" algn="l" rtl="0" eaLnBrk="1" fontAlgn="base" hangingPunct="1">
              <a:spcBef>
                <a:spcPct val="0"/>
              </a:spcBef>
              <a:spcAft>
                <a:spcPct val="0"/>
              </a:spcAft>
              <a:defRPr sz="3200" b="1">
                <a:solidFill>
                  <a:srgbClr val="000000"/>
                </a:solidFill>
                <a:latin typeface="Verdana" pitchFamily="34" charset="0"/>
              </a:defRPr>
            </a:lvl6pPr>
            <a:lvl7pPr marL="914400" algn="l" rtl="0" eaLnBrk="1" fontAlgn="base" hangingPunct="1">
              <a:spcBef>
                <a:spcPct val="0"/>
              </a:spcBef>
              <a:spcAft>
                <a:spcPct val="0"/>
              </a:spcAft>
              <a:defRPr sz="3200" b="1">
                <a:solidFill>
                  <a:srgbClr val="000000"/>
                </a:solidFill>
                <a:latin typeface="Verdana" pitchFamily="34" charset="0"/>
              </a:defRPr>
            </a:lvl7pPr>
            <a:lvl8pPr marL="1371600" algn="l" rtl="0" eaLnBrk="1" fontAlgn="base" hangingPunct="1">
              <a:spcBef>
                <a:spcPct val="0"/>
              </a:spcBef>
              <a:spcAft>
                <a:spcPct val="0"/>
              </a:spcAft>
              <a:defRPr sz="3200" b="1">
                <a:solidFill>
                  <a:srgbClr val="000000"/>
                </a:solidFill>
                <a:latin typeface="Verdana" pitchFamily="34" charset="0"/>
              </a:defRPr>
            </a:lvl8pPr>
            <a:lvl9pPr marL="1828800" algn="l" rtl="0" eaLnBrk="1" fontAlgn="base" hangingPunct="1">
              <a:spcBef>
                <a:spcPct val="0"/>
              </a:spcBef>
              <a:spcAft>
                <a:spcPct val="0"/>
              </a:spcAft>
              <a:defRPr sz="3200" b="1">
                <a:solidFill>
                  <a:srgbClr val="000000"/>
                </a:solidFill>
                <a:latin typeface="Verdana" pitchFamily="34" charset="0"/>
              </a:defRPr>
            </a:lvl9pPr>
          </a:lstStyle>
          <a:p>
            <a:pPr algn="ctr"/>
            <a:r>
              <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加快推进家庭医生签约</a:t>
            </a:r>
            <a:r>
              <a:rPr lang="zh-CN" altLang="en-US" sz="28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a:t>
            </a:r>
            <a:r>
              <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增强人民群众的获得感</a:t>
            </a:r>
            <a:r>
              <a:rPr lang="zh-CN" altLang="en-US" sz="2800"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 xmlns:p14="http://schemas.microsoft.com/office/powerpoint/2010/main" val="3724783352"/>
      </p:ext>
    </p:extLst>
  </p:cSld>
  <p:clrMapOvr>
    <a:masterClrMapping/>
  </p:clrMapOvr>
  <mc:AlternateContent xmlns:mc="http://schemas.openxmlformats.org/markup-compatibility/2006">
    <mc:Choice xmlns="" xmlns:p14="http://schemas.microsoft.com/office/powerpoint/2010/main" Requires="p14">
      <p:transition spd="med" p14:dur="700" advTm="9267">
        <p:fade/>
      </p:transition>
    </mc:Choice>
    <mc:Fallback>
      <p:transition spd="med" advTm="92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fade">
                                      <p:cBhvr>
                                        <p:cTn id="7" dur="1000"/>
                                        <p:tgtEl>
                                          <p:spTgt spid="275461"/>
                                        </p:tgtEl>
                                      </p:cBhvr>
                                    </p:animEffect>
                                    <p:anim calcmode="lin" valueType="num">
                                      <p:cBhvr>
                                        <p:cTn id="8" dur="1000" fill="hold"/>
                                        <p:tgtEl>
                                          <p:spTgt spid="275461"/>
                                        </p:tgtEl>
                                        <p:attrNameLst>
                                          <p:attrName>ppt_x</p:attrName>
                                        </p:attrNameLst>
                                      </p:cBhvr>
                                      <p:tavLst>
                                        <p:tav tm="0">
                                          <p:val>
                                            <p:strVal val="#ppt_x"/>
                                          </p:val>
                                        </p:tav>
                                        <p:tav tm="100000">
                                          <p:val>
                                            <p:strVal val="#ppt_x"/>
                                          </p:val>
                                        </p:tav>
                                      </p:tavLst>
                                    </p:anim>
                                    <p:anim calcmode="lin" valueType="num">
                                      <p:cBhvr>
                                        <p:cTn id="9" dur="1000" fill="hold"/>
                                        <p:tgtEl>
                                          <p:spTgt spid="2754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5480"/>
                                        </p:tgtEl>
                                        <p:attrNameLst>
                                          <p:attrName>style.visibility</p:attrName>
                                        </p:attrNameLst>
                                      </p:cBhvr>
                                      <p:to>
                                        <p:strVal val="visible"/>
                                      </p:to>
                                    </p:set>
                                    <p:animEffect transition="in" filter="fade">
                                      <p:cBhvr>
                                        <p:cTn id="12" dur="1000"/>
                                        <p:tgtEl>
                                          <p:spTgt spid="275480"/>
                                        </p:tgtEl>
                                      </p:cBhvr>
                                    </p:animEffect>
                                    <p:anim calcmode="lin" valueType="num">
                                      <p:cBhvr>
                                        <p:cTn id="13" dur="1000" fill="hold"/>
                                        <p:tgtEl>
                                          <p:spTgt spid="275480"/>
                                        </p:tgtEl>
                                        <p:attrNameLst>
                                          <p:attrName>ppt_x</p:attrName>
                                        </p:attrNameLst>
                                      </p:cBhvr>
                                      <p:tavLst>
                                        <p:tav tm="0">
                                          <p:val>
                                            <p:strVal val="#ppt_x"/>
                                          </p:val>
                                        </p:tav>
                                        <p:tav tm="100000">
                                          <p:val>
                                            <p:strVal val="#ppt_x"/>
                                          </p:val>
                                        </p:tav>
                                      </p:tavLst>
                                    </p:anim>
                                    <p:anim calcmode="lin" valueType="num">
                                      <p:cBhvr>
                                        <p:cTn id="14" dur="1000" fill="hold"/>
                                        <p:tgtEl>
                                          <p:spTgt spid="275480"/>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ctrTitle"/>
          </p:nvPr>
        </p:nvSpPr>
        <p:spPr>
          <a:xfrm>
            <a:off x="2843808" y="2780928"/>
            <a:ext cx="3744416" cy="1219200"/>
          </a:xfrm>
        </p:spPr>
        <p:txBody>
          <a:bodyPr/>
          <a:lstStyle/>
          <a:p>
            <a:pPr algn="ctr"/>
            <a:r>
              <a:rPr lang="zh-CN" altLang="en-US" sz="6500" dirty="0" smtClean="0">
                <a:latin typeface="微软雅黑" pitchFamily="34" charset="-122"/>
                <a:ea typeface="微软雅黑" pitchFamily="34" charset="-122"/>
              </a:rPr>
              <a:t>谢谢！</a:t>
            </a:r>
            <a:endParaRPr lang="en-US" altLang="zh-CN" sz="6500" dirty="0">
              <a:latin typeface="微软雅黑" pitchFamily="34" charset="-122"/>
              <a:ea typeface="微软雅黑" pitchFamily="34" charset="-122"/>
            </a:endParaRPr>
          </a:p>
        </p:txBody>
      </p:sp>
    </p:spTree>
    <p:extLst>
      <p:ext uri="{BB962C8B-B14F-4D97-AF65-F5344CB8AC3E}">
        <p14:creationId xmlns="" xmlns:p14="http://schemas.microsoft.com/office/powerpoint/2010/main" val="1122659854"/>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30316" y="3684444"/>
            <a:ext cx="3888432" cy="1887696"/>
          </a:xfrm>
          <a:prstGeom prst="rect">
            <a:avLst/>
          </a:prstGeom>
        </p:spPr>
        <p:txBody>
          <a:bodyPr wrap="square">
            <a:spAutoFit/>
          </a:bodyPr>
          <a:lstStyle/>
          <a:p>
            <a:pPr marL="342900" indent="-342900">
              <a:lnSpc>
                <a:spcPts val="3500"/>
              </a:lnSpc>
              <a:buClr>
                <a:srgbClr val="FF0000"/>
              </a:buClr>
            </a:pPr>
            <a:r>
              <a:rPr lang="en-US" altLang="zh-CN" sz="2000" b="1" dirty="0" smtClean="0">
                <a:solidFill>
                  <a:srgbClr val="00B0F0"/>
                </a:solidFill>
                <a:latin typeface="+mn-lt"/>
                <a:ea typeface="+mn-ea"/>
              </a:rPr>
              <a:t>    </a:t>
            </a:r>
            <a:r>
              <a:rPr lang="zh-CN" altLang="zh-CN" sz="2000" b="1" dirty="0" smtClean="0">
                <a:solidFill>
                  <a:srgbClr val="00B0F0"/>
                </a:solidFill>
                <a:latin typeface="+mn-lt"/>
                <a:ea typeface="+mn-ea"/>
              </a:rPr>
              <a:t>在</a:t>
            </a:r>
            <a:r>
              <a:rPr lang="zh-CN" altLang="zh-CN" sz="2000" b="1" dirty="0">
                <a:solidFill>
                  <a:srgbClr val="00B0F0"/>
                </a:solidFill>
                <a:latin typeface="+mn-lt"/>
                <a:ea typeface="+mn-ea"/>
              </a:rPr>
              <a:t>长期、全程、熟悉的相处过程中</a:t>
            </a:r>
            <a:r>
              <a:rPr lang="zh-CN" altLang="zh-CN" sz="2000" b="1" dirty="0" smtClean="0">
                <a:solidFill>
                  <a:srgbClr val="00B0F0"/>
                </a:solidFill>
                <a:latin typeface="+mn-lt"/>
                <a:ea typeface="+mn-ea"/>
              </a:rPr>
              <a:t>，</a:t>
            </a:r>
            <a:r>
              <a:rPr lang="zh-CN" altLang="en-US" sz="2000" b="1" dirty="0" smtClean="0">
                <a:solidFill>
                  <a:srgbClr val="00B0F0"/>
                </a:solidFill>
                <a:latin typeface="+mn-lt"/>
                <a:ea typeface="+mn-ea"/>
              </a:rPr>
              <a:t>建立</a:t>
            </a:r>
            <a:r>
              <a:rPr lang="zh-CN" altLang="zh-CN" sz="2000" b="1" dirty="0" smtClean="0">
                <a:solidFill>
                  <a:srgbClr val="00B0F0"/>
                </a:solidFill>
                <a:latin typeface="+mn-lt"/>
                <a:ea typeface="+mn-ea"/>
              </a:rPr>
              <a:t>互</a:t>
            </a:r>
            <a:r>
              <a:rPr lang="zh-CN" altLang="zh-CN" sz="2000" b="1" dirty="0">
                <a:solidFill>
                  <a:srgbClr val="00B0F0"/>
                </a:solidFill>
                <a:latin typeface="+mn-lt"/>
                <a:ea typeface="+mn-ea"/>
              </a:rPr>
              <a:t>信互助、互相扶持的亲密</a:t>
            </a:r>
            <a:r>
              <a:rPr lang="zh-CN" altLang="zh-CN" sz="2000" b="1" dirty="0" smtClean="0">
                <a:solidFill>
                  <a:srgbClr val="00B0F0"/>
                </a:solidFill>
                <a:latin typeface="+mn-lt"/>
                <a:ea typeface="+mn-ea"/>
              </a:rPr>
              <a:t>关系</a:t>
            </a:r>
            <a:r>
              <a:rPr lang="zh-CN" altLang="en-US" sz="2000" b="1" dirty="0" smtClean="0">
                <a:solidFill>
                  <a:srgbClr val="00B0F0"/>
                </a:solidFill>
                <a:latin typeface="+mn-lt"/>
                <a:ea typeface="+mn-ea"/>
              </a:rPr>
              <a:t>，</a:t>
            </a:r>
            <a:r>
              <a:rPr lang="zh-CN" altLang="zh-CN" sz="2000" b="1" dirty="0" smtClean="0">
                <a:solidFill>
                  <a:srgbClr val="00B0F0"/>
                </a:solidFill>
                <a:latin typeface="+mn-lt"/>
                <a:ea typeface="+mn-ea"/>
              </a:rPr>
              <a:t>有利于</a:t>
            </a:r>
            <a:r>
              <a:rPr lang="zh-CN" altLang="zh-CN" sz="2000" b="1" dirty="0">
                <a:solidFill>
                  <a:srgbClr val="00B0F0"/>
                </a:solidFill>
                <a:latin typeface="+mn-lt"/>
                <a:ea typeface="+mn-ea"/>
              </a:rPr>
              <a:t>在全社会重塑和谐医患关系</a:t>
            </a:r>
            <a:r>
              <a:rPr lang="zh-CN" altLang="zh-CN" sz="2000" b="1" dirty="0" smtClean="0">
                <a:solidFill>
                  <a:srgbClr val="00B0F0"/>
                </a:solidFill>
                <a:latin typeface="+mn-lt"/>
                <a:ea typeface="+mn-ea"/>
              </a:rPr>
              <a:t>。</a:t>
            </a:r>
            <a:endParaRPr lang="zh-CN" altLang="en-US" sz="2000" b="1" dirty="0">
              <a:solidFill>
                <a:srgbClr val="00B0F0"/>
              </a:solidFill>
              <a:latin typeface="+mn-lt"/>
              <a:ea typeface="+mn-ea"/>
            </a:endParaRPr>
          </a:p>
        </p:txBody>
      </p:sp>
      <p:sp>
        <p:nvSpPr>
          <p:cNvPr id="5" name="AutoShape 11"/>
          <p:cNvSpPr>
            <a:spLocks noChangeArrowheads="1"/>
          </p:cNvSpPr>
          <p:nvPr/>
        </p:nvSpPr>
        <p:spPr bwMode="auto">
          <a:xfrm>
            <a:off x="148989" y="2780928"/>
            <a:ext cx="4686300" cy="2862882"/>
          </a:xfrm>
          <a:prstGeom prst="roundRect">
            <a:avLst>
              <a:gd name="adj" fmla="val 0"/>
            </a:avLst>
          </a:prstGeom>
          <a:blipFill dpi="0" rotWithShape="1">
            <a:blip r:embed="rId2"/>
            <a:srcRect/>
            <a:stretch>
              <a:fillRect/>
            </a:stretch>
          </a:blipFill>
          <a:ln w="3175">
            <a:solidFill>
              <a:srgbClr val="C0C0C0"/>
            </a:solidFill>
            <a:round/>
            <a:headEnd/>
            <a:tailEnd/>
          </a:ln>
        </p:spPr>
        <p:txBody>
          <a:bodyPr/>
          <a:lstStyle>
            <a:lvl1pPr marL="357188" indent="-357188"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en-US" altLang="zh-CN" sz="1400">
              <a:solidFill>
                <a:schemeClr val="tx2"/>
              </a:solidFill>
            </a:endParaRPr>
          </a:p>
        </p:txBody>
      </p:sp>
      <p:sp>
        <p:nvSpPr>
          <p:cNvPr id="6" name="矩形 5"/>
          <p:cNvSpPr/>
          <p:nvPr/>
        </p:nvSpPr>
        <p:spPr>
          <a:xfrm>
            <a:off x="148989" y="1268760"/>
            <a:ext cx="4572000" cy="1246495"/>
          </a:xfrm>
          <a:prstGeom prst="rect">
            <a:avLst/>
          </a:prstGeom>
        </p:spPr>
        <p:txBody>
          <a:bodyPr>
            <a:spAutoFit/>
          </a:bodyPr>
          <a:lstStyle/>
          <a:p>
            <a:pPr>
              <a:lnSpc>
                <a:spcPts val="4500"/>
              </a:lnSpc>
            </a:pPr>
            <a:r>
              <a:rPr lang="en-US" altLang="zh-CN" sz="2400" b="1" dirty="0" smtClean="0">
                <a:latin typeface="+mn-lt"/>
                <a:ea typeface="+mn-ea"/>
              </a:rPr>
              <a:t>   </a:t>
            </a:r>
            <a:r>
              <a:rPr lang="zh-CN" altLang="zh-CN" sz="2400" b="1" dirty="0" smtClean="0">
                <a:latin typeface="+mn-lt"/>
                <a:ea typeface="+mn-ea"/>
              </a:rPr>
              <a:t>推进</a:t>
            </a:r>
            <a:r>
              <a:rPr lang="zh-CN" altLang="zh-CN" sz="2400" b="1" dirty="0">
                <a:latin typeface="+mn-lt"/>
                <a:ea typeface="+mn-ea"/>
              </a:rPr>
              <a:t>家庭医生签约服务是构建</a:t>
            </a:r>
            <a:r>
              <a:rPr lang="zh-CN" altLang="zh-CN" sz="2400" b="1" dirty="0">
                <a:solidFill>
                  <a:srgbClr val="FF0000"/>
                </a:solidFill>
                <a:latin typeface="+mn-lt"/>
                <a:ea typeface="+mn-ea"/>
              </a:rPr>
              <a:t>和谐医患关系</a:t>
            </a:r>
            <a:r>
              <a:rPr lang="zh-CN" altLang="zh-CN" sz="2400" b="1" dirty="0">
                <a:latin typeface="+mn-lt"/>
                <a:ea typeface="+mn-ea"/>
              </a:rPr>
              <a:t>的重要途径。</a:t>
            </a:r>
            <a:endParaRPr lang="en-US" altLang="zh-CN" sz="2400" b="1" dirty="0">
              <a:latin typeface="+mn-lt"/>
              <a:ea typeface="+mn-ea"/>
            </a:endParaRPr>
          </a:p>
        </p:txBody>
      </p:sp>
    </p:spTree>
    <p:extLst>
      <p:ext uri="{BB962C8B-B14F-4D97-AF65-F5344CB8AC3E}">
        <p14:creationId xmlns="" xmlns:p14="http://schemas.microsoft.com/office/powerpoint/2010/main" val="181598592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1395699"/>
            <a:ext cx="7560840" cy="461665"/>
          </a:xfrm>
          <a:prstGeom prst="rect">
            <a:avLst/>
          </a:prstGeom>
        </p:spPr>
        <p:txBody>
          <a:bodyPr wrap="square">
            <a:spAutoFit/>
          </a:bodyPr>
          <a:lstStyle/>
          <a:p>
            <a:r>
              <a:rPr lang="zh-CN" altLang="zh-CN" sz="2400" b="1" dirty="0" smtClean="0">
                <a:latin typeface="+mn-lt"/>
                <a:ea typeface="+mn-ea"/>
              </a:rPr>
              <a:t>推进</a:t>
            </a:r>
            <a:r>
              <a:rPr lang="zh-CN" altLang="zh-CN" sz="2400" b="1" dirty="0">
                <a:latin typeface="+mn-lt"/>
                <a:ea typeface="+mn-ea"/>
              </a:rPr>
              <a:t>家庭医生签约服务是应对</a:t>
            </a:r>
            <a:r>
              <a:rPr lang="zh-CN" altLang="zh-CN" sz="2400" b="1" dirty="0">
                <a:solidFill>
                  <a:srgbClr val="FF0000"/>
                </a:solidFill>
                <a:latin typeface="+mn-lt"/>
                <a:ea typeface="+mn-ea"/>
              </a:rPr>
              <a:t>健康新挑战</a:t>
            </a:r>
            <a:r>
              <a:rPr lang="zh-CN" altLang="zh-CN" sz="2400" b="1" dirty="0">
                <a:latin typeface="+mn-lt"/>
                <a:ea typeface="+mn-ea"/>
              </a:rPr>
              <a:t>的重要举措</a:t>
            </a:r>
            <a:endParaRPr lang="zh-CN" altLang="en-US" sz="2400" dirty="0"/>
          </a:p>
        </p:txBody>
      </p:sp>
      <p:sp>
        <p:nvSpPr>
          <p:cNvPr id="5" name="矩形 4"/>
          <p:cNvSpPr/>
          <p:nvPr/>
        </p:nvSpPr>
        <p:spPr>
          <a:xfrm>
            <a:off x="486757" y="2501010"/>
            <a:ext cx="3240360" cy="3234219"/>
          </a:xfrm>
          <a:prstGeom prst="rect">
            <a:avLst/>
          </a:prstGeom>
        </p:spPr>
        <p:txBody>
          <a:bodyPr wrap="square">
            <a:spAutoFit/>
          </a:bodyPr>
          <a:lstStyle/>
          <a:p>
            <a:pPr marL="285750" indent="-285750" algn="just">
              <a:lnSpc>
                <a:spcPts val="3500"/>
              </a:lnSpc>
              <a:spcAft>
                <a:spcPts val="0"/>
              </a:spcAft>
              <a:buClr>
                <a:srgbClr val="FF0000"/>
              </a:buClr>
              <a:buFont typeface="Wingdings" panose="05000000000000000000" pitchFamily="2" charset="2"/>
              <a:buChar char="l"/>
            </a:pPr>
            <a:r>
              <a:rPr lang="zh-CN" altLang="zh-CN" sz="2000" b="1" dirty="0">
                <a:solidFill>
                  <a:srgbClr val="00B0F0"/>
                </a:solidFill>
                <a:latin typeface="+mn-lt"/>
                <a:ea typeface="+mn-ea"/>
              </a:rPr>
              <a:t>我国正处在老龄化加速发展、疾病谱迅速变化的经济社会转型</a:t>
            </a:r>
            <a:r>
              <a:rPr lang="zh-CN" altLang="zh-CN" sz="2000" b="1" dirty="0" smtClean="0">
                <a:solidFill>
                  <a:srgbClr val="00B0F0"/>
                </a:solidFill>
                <a:latin typeface="+mn-lt"/>
                <a:ea typeface="+mn-ea"/>
              </a:rPr>
              <a:t>期</a:t>
            </a:r>
            <a:r>
              <a:rPr lang="zh-CN" altLang="en-US" sz="2000" b="1" dirty="0" smtClean="0">
                <a:solidFill>
                  <a:srgbClr val="00B0F0"/>
                </a:solidFill>
                <a:latin typeface="+mn-lt"/>
                <a:ea typeface="+mn-ea"/>
              </a:rPr>
              <a:t>，慢性疾病高发。</a:t>
            </a:r>
            <a:endParaRPr lang="en-US" altLang="zh-CN" sz="2000" b="1" dirty="0" smtClean="0">
              <a:solidFill>
                <a:srgbClr val="00B0F0"/>
              </a:solidFill>
              <a:latin typeface="+mn-lt"/>
              <a:ea typeface="+mn-ea"/>
            </a:endParaRPr>
          </a:p>
          <a:p>
            <a:pPr marL="285750" indent="-285750" algn="just">
              <a:lnSpc>
                <a:spcPts val="3500"/>
              </a:lnSpc>
              <a:spcAft>
                <a:spcPts val="0"/>
              </a:spcAft>
              <a:buClr>
                <a:srgbClr val="FF0000"/>
              </a:buClr>
              <a:buFont typeface="Wingdings" panose="05000000000000000000" pitchFamily="2" charset="2"/>
              <a:buChar char="l"/>
            </a:pPr>
            <a:r>
              <a:rPr lang="zh-CN" altLang="zh-CN" sz="2000" b="1" dirty="0" smtClean="0">
                <a:solidFill>
                  <a:srgbClr val="00B0F0"/>
                </a:solidFill>
                <a:latin typeface="+mn-lt"/>
                <a:ea typeface="+mn-ea"/>
              </a:rPr>
              <a:t>通过</a:t>
            </a:r>
            <a:r>
              <a:rPr lang="zh-CN" altLang="zh-CN" sz="2000" b="1" dirty="0">
                <a:solidFill>
                  <a:srgbClr val="00B0F0"/>
                </a:solidFill>
                <a:latin typeface="+mn-lt"/>
                <a:ea typeface="+mn-ea"/>
              </a:rPr>
              <a:t>开展签约服务</a:t>
            </a:r>
            <a:r>
              <a:rPr lang="zh-CN" altLang="zh-CN" sz="2000" b="1" dirty="0" smtClean="0">
                <a:solidFill>
                  <a:srgbClr val="00B0F0"/>
                </a:solidFill>
                <a:latin typeface="+mn-lt"/>
                <a:ea typeface="+mn-ea"/>
              </a:rPr>
              <a:t>，在</a:t>
            </a:r>
            <a:r>
              <a:rPr lang="zh-CN" altLang="zh-CN" sz="2000" b="1" dirty="0">
                <a:solidFill>
                  <a:srgbClr val="00B0F0"/>
                </a:solidFill>
                <a:latin typeface="+mn-lt"/>
                <a:ea typeface="+mn-ea"/>
              </a:rPr>
              <a:t>群众家门口构筑起守护健康的坚固防线。</a:t>
            </a:r>
          </a:p>
        </p:txBody>
      </p:sp>
      <p:pic>
        <p:nvPicPr>
          <p:cNvPr id="7" name="Picture 4" descr="http://image.zcool.com.cn/2011/04/90/19/b_1301632615952.jpg"/>
          <p:cNvPicPr>
            <a:picLocks noChangeAspect="1" noChangeArrowheads="1"/>
          </p:cNvPicPr>
          <p:nvPr/>
        </p:nvPicPr>
        <p:blipFill>
          <a:blip r:embed="rId2">
            <a:extLst>
              <a:ext uri="{28A0092B-C50C-407E-A947-70E740481C1C}">
                <a14:useLocalDpi xmlns="" xmlns:a14="http://schemas.microsoft.com/office/drawing/2010/main" val="0"/>
              </a:ext>
            </a:extLst>
          </a:blip>
          <a:srcRect r="3282" b="12721"/>
          <a:stretch>
            <a:fillRect/>
          </a:stretch>
        </p:blipFill>
        <p:spPr bwMode="auto">
          <a:xfrm>
            <a:off x="4067944" y="2575468"/>
            <a:ext cx="3255398" cy="39968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7164289" y="4148043"/>
            <a:ext cx="1872208" cy="152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50000"/>
              </a:lnSpc>
              <a:spcBef>
                <a:spcPct val="0"/>
              </a:spcBef>
              <a:buFontTx/>
              <a:buNone/>
            </a:pPr>
            <a:r>
              <a:rPr lang="zh-CN" altLang="zh-CN" sz="1600" b="1" dirty="0">
                <a:latin typeface="微软雅黑" pitchFamily="34" charset="-122"/>
                <a:ea typeface="微软雅黑" pitchFamily="34" charset="-122"/>
              </a:rPr>
              <a:t>老年人口年均净增</a:t>
            </a:r>
            <a:r>
              <a:rPr lang="en-US" altLang="zh-CN" sz="1600" b="1" dirty="0">
                <a:solidFill>
                  <a:srgbClr val="FF0000"/>
                </a:solidFill>
                <a:latin typeface="微软雅黑" pitchFamily="34" charset="-122"/>
                <a:ea typeface="微软雅黑" pitchFamily="34" charset="-122"/>
              </a:rPr>
              <a:t>800</a:t>
            </a:r>
            <a:r>
              <a:rPr lang="zh-CN" altLang="zh-CN" sz="1600" b="1" dirty="0">
                <a:solidFill>
                  <a:srgbClr val="FF0000"/>
                </a:solidFill>
                <a:latin typeface="微软雅黑" pitchFamily="34" charset="-122"/>
                <a:ea typeface="微软雅黑" pitchFamily="34" charset="-122"/>
              </a:rPr>
              <a:t>万</a:t>
            </a:r>
            <a:r>
              <a:rPr lang="zh-CN" altLang="zh-CN" sz="1600" b="1" dirty="0" smtClean="0">
                <a:latin typeface="微软雅黑" pitchFamily="34" charset="-122"/>
                <a:ea typeface="微软雅黑" pitchFamily="34" charset="-122"/>
              </a:rPr>
              <a:t>左右</a:t>
            </a:r>
            <a:endParaRPr lang="en-US" altLang="zh-CN" sz="1600" b="1" dirty="0">
              <a:latin typeface="微软雅黑" pitchFamily="34" charset="-122"/>
              <a:ea typeface="微软雅黑" pitchFamily="34" charset="-122"/>
            </a:endParaRPr>
          </a:p>
          <a:p>
            <a:pPr eaLnBrk="1" hangingPunct="1">
              <a:lnSpc>
                <a:spcPct val="150000"/>
              </a:lnSpc>
              <a:spcBef>
                <a:spcPct val="0"/>
              </a:spcBef>
              <a:buFontTx/>
              <a:buNone/>
            </a:pPr>
            <a:r>
              <a:rPr lang="en-US" altLang="zh-CN" sz="1600" b="1" dirty="0" smtClean="0">
                <a:latin typeface="微软雅黑" pitchFamily="34" charset="-122"/>
                <a:ea typeface="微软雅黑" pitchFamily="34" charset="-122"/>
              </a:rPr>
              <a:t>2050</a:t>
            </a:r>
            <a:r>
              <a:rPr lang="zh-CN" altLang="en-US" sz="1600" b="1" dirty="0">
                <a:latin typeface="微软雅黑" pitchFamily="34" charset="-122"/>
                <a:ea typeface="微软雅黑" pitchFamily="34" charset="-122"/>
              </a:rPr>
              <a:t>年将达到</a:t>
            </a:r>
            <a:r>
              <a:rPr lang="en-US" altLang="zh-CN" sz="1600" b="1" dirty="0">
                <a:solidFill>
                  <a:srgbClr val="FF0000"/>
                </a:solidFill>
                <a:latin typeface="微软雅黑" pitchFamily="34" charset="-122"/>
                <a:ea typeface="微软雅黑" pitchFamily="34" charset="-122"/>
              </a:rPr>
              <a:t>4.4</a:t>
            </a:r>
            <a:r>
              <a:rPr lang="zh-CN" altLang="en-US" sz="1600" b="1" dirty="0">
                <a:solidFill>
                  <a:srgbClr val="FF0000"/>
                </a:solidFill>
                <a:latin typeface="微软雅黑" pitchFamily="34" charset="-122"/>
                <a:ea typeface="微软雅黑" pitchFamily="34" charset="-122"/>
              </a:rPr>
              <a:t>亿</a:t>
            </a:r>
          </a:p>
        </p:txBody>
      </p:sp>
    </p:spTree>
    <p:extLst>
      <p:ext uri="{BB962C8B-B14F-4D97-AF65-F5344CB8AC3E}">
        <p14:creationId xmlns="" xmlns:p14="http://schemas.microsoft.com/office/powerpoint/2010/main" val="302890855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5210051" y="2022658"/>
            <a:ext cx="3754437" cy="312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140000"/>
              </a:lnSpc>
              <a:spcBef>
                <a:spcPts val="1200"/>
              </a:spcBef>
              <a:spcAft>
                <a:spcPts val="1200"/>
              </a:spcAft>
              <a:defRPr/>
            </a:pPr>
            <a:r>
              <a:rPr lang="zh-CN" altLang="zh-CN" sz="2800" b="1" dirty="0">
                <a:solidFill>
                  <a:srgbClr val="FF0000"/>
                </a:solidFill>
                <a:latin typeface="微软雅黑" pitchFamily="34" charset="-122"/>
                <a:ea typeface="微软雅黑" pitchFamily="34" charset="-122"/>
              </a:rPr>
              <a:t>习近</a:t>
            </a:r>
            <a:r>
              <a:rPr lang="zh-CN" altLang="zh-CN" sz="2800" b="1" dirty="0" smtClean="0">
                <a:solidFill>
                  <a:srgbClr val="FF0000"/>
                </a:solidFill>
                <a:latin typeface="微软雅黑" pitchFamily="34" charset="-122"/>
                <a:ea typeface="微软雅黑" pitchFamily="34" charset="-122"/>
              </a:rPr>
              <a:t>平</a:t>
            </a:r>
            <a:r>
              <a:rPr lang="zh-CN" altLang="en-US" sz="2800" b="1" dirty="0" smtClean="0">
                <a:solidFill>
                  <a:srgbClr val="FF0000"/>
                </a:solidFill>
                <a:latin typeface="微软雅黑" pitchFamily="34" charset="-122"/>
                <a:ea typeface="微软雅黑" pitchFamily="34" charset="-122"/>
              </a:rPr>
              <a:t>总书记</a:t>
            </a:r>
            <a:r>
              <a:rPr lang="zh-CN" altLang="en-US" sz="2800" b="1" dirty="0" smtClean="0">
                <a:solidFill>
                  <a:srgbClr val="FF0000"/>
                </a:solidFill>
                <a:latin typeface="微软雅黑" pitchFamily="34" charset="-122"/>
                <a:ea typeface="微软雅黑" pitchFamily="34" charset="-122"/>
              </a:rPr>
              <a:t>：</a:t>
            </a:r>
            <a:endParaRPr lang="en-US" altLang="zh-CN" sz="2800" b="1" dirty="0" smtClean="0">
              <a:solidFill>
                <a:srgbClr val="FF0000"/>
              </a:solidFill>
              <a:latin typeface="微软雅黑" pitchFamily="34" charset="-122"/>
              <a:ea typeface="微软雅黑" pitchFamily="34" charset="-122"/>
            </a:endParaRPr>
          </a:p>
          <a:p>
            <a:pPr>
              <a:lnSpc>
                <a:spcPct val="140000"/>
              </a:lnSpc>
              <a:spcBef>
                <a:spcPts val="1200"/>
              </a:spcBef>
              <a:spcAft>
                <a:spcPts val="1200"/>
              </a:spcAft>
              <a:defRPr/>
            </a:pPr>
            <a:r>
              <a:rPr lang="zh-CN" altLang="en-US" sz="2800" b="1" dirty="0" smtClean="0">
                <a:solidFill>
                  <a:srgbClr val="FF0000"/>
                </a:solidFill>
                <a:latin typeface="微软雅黑" pitchFamily="34" charset="-122"/>
                <a:ea typeface="微软雅黑" pitchFamily="34" charset="-122"/>
              </a:rPr>
              <a:t>很多群众有了自己的家庭医生</a:t>
            </a:r>
            <a:endParaRPr lang="en-US" altLang="zh-CN" sz="2800" b="1" dirty="0" smtClean="0">
              <a:solidFill>
                <a:srgbClr val="FF0000"/>
              </a:solidFill>
              <a:latin typeface="微软雅黑" pitchFamily="34" charset="-122"/>
              <a:ea typeface="微软雅黑" pitchFamily="34" charset="-122"/>
            </a:endParaRPr>
          </a:p>
          <a:p>
            <a:pPr>
              <a:lnSpc>
                <a:spcPct val="140000"/>
              </a:lnSpc>
              <a:spcBef>
                <a:spcPts val="1200"/>
              </a:spcBef>
              <a:spcAft>
                <a:spcPts val="1200"/>
              </a:spcAft>
              <a:defRPr/>
            </a:pPr>
            <a:endParaRPr lang="en-US" altLang="zh-CN" sz="2800" b="1" dirty="0" smtClean="0">
              <a:solidFill>
                <a:srgbClr val="FF0000"/>
              </a:solidFill>
              <a:latin typeface="微软雅黑" pitchFamily="34" charset="-122"/>
              <a:ea typeface="微软雅黑" pitchFamily="34" charset="-122"/>
            </a:endParaRPr>
          </a:p>
        </p:txBody>
      </p:sp>
      <p:pic>
        <p:nvPicPr>
          <p:cNvPr id="7" name="Picture 5" descr="H:\习近平４.jpg"/>
          <p:cNvPicPr>
            <a:picLocks noChangeAspect="1" noChangeArrowheads="1"/>
          </p:cNvPicPr>
          <p:nvPr/>
        </p:nvPicPr>
        <p:blipFill>
          <a:blip r:embed="rId2" cstate="print">
            <a:lum contrast="12000"/>
          </a:blip>
          <a:srcRect/>
          <a:stretch>
            <a:fillRect/>
          </a:stretch>
        </p:blipFill>
        <p:spPr bwMode="auto">
          <a:xfrm>
            <a:off x="395412" y="1281133"/>
            <a:ext cx="4608636" cy="5005387"/>
          </a:xfrm>
          <a:prstGeom prst="rect">
            <a:avLst/>
          </a:prstGeom>
          <a:noFill/>
          <a:ln>
            <a:noFill/>
          </a:ln>
          <a:effectLst>
            <a:outerShdw blurRad="228600" dist="35921" dir="2700000" algn="ctr" rotWithShape="0">
              <a:schemeClr val="tx1"/>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357158" y="571480"/>
            <a:ext cx="8501122" cy="609398"/>
          </a:xfrm>
          <a:prstGeom prst="rect">
            <a:avLst/>
          </a:prstGeom>
          <a:noFill/>
        </p:spPr>
        <p:txBody>
          <a:bodyPr wrap="square" rtlCol="0">
            <a:spAutoFit/>
          </a:bodyPr>
          <a:lstStyle/>
          <a:p>
            <a:pPr>
              <a:lnSpc>
                <a:spcPct val="140000"/>
              </a:lnSpc>
              <a:spcBef>
                <a:spcPts val="1200"/>
              </a:spcBef>
              <a:spcAft>
                <a:spcPts val="1200"/>
              </a:spcAft>
              <a:defRPr/>
            </a:pPr>
            <a:r>
              <a:rPr lang="zh-CN" altLang="en-US" sz="2400" b="1" dirty="0" smtClean="0">
                <a:latin typeface="微软雅黑" pitchFamily="34" charset="-122"/>
                <a:ea typeface="微软雅黑" pitchFamily="34" charset="-122"/>
              </a:rPr>
              <a:t>家庭医生签约服务是密切党和人民群众血肉联系的重要纽带</a:t>
            </a:r>
            <a:endParaRPr lang="en-US" altLang="zh-CN" sz="2400" b="1" dirty="0">
              <a:latin typeface="微软雅黑" pitchFamily="34" charset="-122"/>
              <a:ea typeface="微软雅黑" pitchFamily="34" charset="-122"/>
            </a:endParaRPr>
          </a:p>
        </p:txBody>
      </p:sp>
    </p:spTree>
    <p:extLst>
      <p:ext uri="{BB962C8B-B14F-4D97-AF65-F5344CB8AC3E}">
        <p14:creationId xmlns="" xmlns:p14="http://schemas.microsoft.com/office/powerpoint/2010/main" val="33700800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476672"/>
            <a:ext cx="6302896" cy="563562"/>
          </a:xfrm>
        </p:spPr>
        <p:style>
          <a:lnRef idx="3">
            <a:schemeClr val="lt1"/>
          </a:lnRef>
          <a:fillRef idx="1">
            <a:schemeClr val="accent1"/>
          </a:fillRef>
          <a:effectRef idx="1">
            <a:schemeClr val="accent1"/>
          </a:effectRef>
          <a:fontRef idx="minor">
            <a:schemeClr val="lt1"/>
          </a:fontRef>
        </p:style>
        <p:txBody>
          <a:bodyPr/>
          <a:lstStyle/>
          <a:p>
            <a:r>
              <a:rPr lang="zh-CN" altLang="en-US" dirty="0">
                <a:latin typeface="微软雅黑" panose="020B0503020204020204" pitchFamily="34" charset="-122"/>
                <a:ea typeface="微软雅黑" panose="020B0503020204020204" pitchFamily="34" charset="-122"/>
              </a:rPr>
              <a:t>推进家庭医生签约服务的主要</a:t>
            </a:r>
            <a:r>
              <a:rPr lang="zh-CN" altLang="en-US" dirty="0" smtClean="0">
                <a:latin typeface="微软雅黑" panose="020B0503020204020204" pitchFamily="34" charset="-122"/>
                <a:ea typeface="微软雅黑" panose="020B0503020204020204" pitchFamily="34" charset="-122"/>
              </a:rPr>
              <a:t>内容</a:t>
            </a:r>
            <a:endParaRPr lang="zh-CN" altLang="en-US"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2560537" y="1484784"/>
            <a:ext cx="3823257" cy="949325"/>
            <a:chOff x="2560537" y="1484784"/>
            <a:chExt cx="3823257" cy="949325"/>
          </a:xfrm>
        </p:grpSpPr>
        <p:grpSp>
          <p:nvGrpSpPr>
            <p:cNvPr id="4" name="组合 3"/>
            <p:cNvGrpSpPr/>
            <p:nvPr/>
          </p:nvGrpSpPr>
          <p:grpSpPr>
            <a:xfrm>
              <a:off x="2560537" y="1484784"/>
              <a:ext cx="3704134" cy="949325"/>
              <a:chOff x="2560537" y="1484784"/>
              <a:chExt cx="3704134" cy="949325"/>
            </a:xfrm>
          </p:grpSpPr>
          <p:grpSp>
            <p:nvGrpSpPr>
              <p:cNvPr id="20" name="Group 18"/>
              <p:cNvGrpSpPr>
                <a:grpSpLocks/>
              </p:cNvGrpSpPr>
              <p:nvPr/>
            </p:nvGrpSpPr>
            <p:grpSpPr bwMode="auto">
              <a:xfrm>
                <a:off x="2755800" y="1489546"/>
                <a:ext cx="3508871" cy="688975"/>
                <a:chOff x="720" y="1392"/>
                <a:chExt cx="4058" cy="480"/>
              </a:xfrm>
            </p:grpSpPr>
            <p:sp>
              <p:nvSpPr>
                <p:cNvPr id="2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22" name="Group 20"/>
                <p:cNvGrpSpPr>
                  <a:grpSpLocks/>
                </p:cNvGrpSpPr>
                <p:nvPr/>
              </p:nvGrpSpPr>
              <p:grpSpPr bwMode="auto">
                <a:xfrm>
                  <a:off x="730" y="1407"/>
                  <a:ext cx="4043" cy="444"/>
                  <a:chOff x="744" y="1407"/>
                  <a:chExt cx="3988" cy="444"/>
                </a:xfrm>
              </p:grpSpPr>
              <p:sp>
                <p:nvSpPr>
                  <p:cNvPr id="2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2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pic>
            <p:nvPicPr>
              <p:cNvPr id="32"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60537" y="1484784"/>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32"/>
              <p:cNvSpPr txBox="1">
                <a:spLocks noChangeArrowheads="1"/>
              </p:cNvSpPr>
              <p:nvPr/>
            </p:nvSpPr>
            <p:spPr bwMode="white">
              <a:xfrm>
                <a:off x="2881213" y="158162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1</a:t>
                </a:r>
              </a:p>
            </p:txBody>
          </p:sp>
        </p:grpSp>
        <p:sp>
          <p:nvSpPr>
            <p:cNvPr id="25" name="Text Box 23"/>
            <p:cNvSpPr txBox="1">
              <a:spLocks noChangeArrowheads="1"/>
            </p:cNvSpPr>
            <p:nvPr/>
          </p:nvSpPr>
          <p:spPr bwMode="white">
            <a:xfrm>
              <a:off x="3413942" y="1603846"/>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一</a:t>
              </a:r>
              <a:r>
                <a:rPr lang="zh-CN" altLang="en-US" sz="2400" b="1" dirty="0" smtClean="0">
                  <a:solidFill>
                    <a:schemeClr val="bg1"/>
                  </a:solidFill>
                  <a:latin typeface="微软雅黑" pitchFamily="34" charset="-122"/>
                  <a:ea typeface="微软雅黑" pitchFamily="34" charset="-122"/>
                  <a:cs typeface="Arial" pitchFamily="34" charset="0"/>
                </a:rPr>
                <a:t>、重要意义</a:t>
              </a:r>
              <a:endParaRPr lang="en-US" altLang="zh-CN" sz="2400" b="1" dirty="0">
                <a:solidFill>
                  <a:schemeClr val="bg1"/>
                </a:solidFill>
                <a:latin typeface="微软雅黑" pitchFamily="34" charset="-122"/>
                <a:ea typeface="微软雅黑" pitchFamily="34" charset="-122"/>
                <a:cs typeface="Arial" pitchFamily="34" charset="0"/>
              </a:endParaRPr>
            </a:p>
          </p:txBody>
        </p:sp>
      </p:grpSp>
      <p:grpSp>
        <p:nvGrpSpPr>
          <p:cNvPr id="47" name="组合 46"/>
          <p:cNvGrpSpPr/>
          <p:nvPr/>
        </p:nvGrpSpPr>
        <p:grpSpPr>
          <a:xfrm>
            <a:off x="2555775" y="4039071"/>
            <a:ext cx="3839132" cy="949325"/>
            <a:chOff x="2555775" y="4039071"/>
            <a:chExt cx="3839132" cy="949325"/>
          </a:xfrm>
        </p:grpSpPr>
        <p:grpSp>
          <p:nvGrpSpPr>
            <p:cNvPr id="15" name="Group 13"/>
            <p:cNvGrpSpPr>
              <a:grpSpLocks/>
            </p:cNvGrpSpPr>
            <p:nvPr/>
          </p:nvGrpSpPr>
          <p:grpSpPr bwMode="auto">
            <a:xfrm>
              <a:off x="2755800" y="4075584"/>
              <a:ext cx="3508871" cy="688975"/>
              <a:chOff x="720" y="1392"/>
              <a:chExt cx="4058" cy="480"/>
            </a:xfrm>
          </p:grpSpPr>
          <p:sp>
            <p:nvSpPr>
              <p:cNvPr id="16"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7" name="Group 15"/>
              <p:cNvGrpSpPr>
                <a:grpSpLocks/>
              </p:cNvGrpSpPr>
              <p:nvPr/>
            </p:nvGrpSpPr>
            <p:grpSpPr bwMode="auto">
              <a:xfrm>
                <a:off x="730" y="1407"/>
                <a:ext cx="4043" cy="444"/>
                <a:chOff x="744" y="1407"/>
                <a:chExt cx="3988" cy="444"/>
              </a:xfrm>
            </p:grpSpPr>
            <p:sp>
              <p:nvSpPr>
                <p:cNvPr id="1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8" name="Text Box 26"/>
            <p:cNvSpPr txBox="1">
              <a:spLocks noChangeArrowheads="1"/>
            </p:cNvSpPr>
            <p:nvPr/>
          </p:nvSpPr>
          <p:spPr bwMode="white">
            <a:xfrm>
              <a:off x="3425055" y="4167659"/>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四</a:t>
              </a:r>
              <a:r>
                <a:rPr lang="zh-CN" altLang="zh-CN" sz="2400" b="1" dirty="0" smtClean="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cs typeface="Arial" pitchFamily="34" charset="0"/>
                </a:rPr>
                <a:t>主要任务</a:t>
              </a:r>
              <a:endParaRPr lang="zh-CN" altLang="zh-CN" sz="2400" b="1" dirty="0">
                <a:solidFill>
                  <a:schemeClr val="bg1"/>
                </a:solidFill>
                <a:latin typeface="微软雅黑" pitchFamily="34" charset="-122"/>
                <a:ea typeface="微软雅黑" pitchFamily="34" charset="-122"/>
              </a:endParaRPr>
            </a:p>
          </p:txBody>
        </p:sp>
        <p:pic>
          <p:nvPicPr>
            <p:cNvPr id="29" name="Picture 27"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5775" y="4039071"/>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 Box 31"/>
            <p:cNvSpPr txBox="1">
              <a:spLocks noChangeArrowheads="1"/>
            </p:cNvSpPr>
            <p:nvPr/>
          </p:nvSpPr>
          <p:spPr bwMode="white">
            <a:xfrm>
              <a:off x="2901850" y="4175596"/>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4</a:t>
              </a:r>
            </a:p>
          </p:txBody>
        </p:sp>
      </p:grpSp>
      <p:grpSp>
        <p:nvGrpSpPr>
          <p:cNvPr id="3" name="组合 2"/>
          <p:cNvGrpSpPr/>
          <p:nvPr/>
        </p:nvGrpSpPr>
        <p:grpSpPr>
          <a:xfrm>
            <a:off x="2571650" y="2342034"/>
            <a:ext cx="3823257" cy="949325"/>
            <a:chOff x="2571650" y="2342034"/>
            <a:chExt cx="3823257" cy="949325"/>
          </a:xfrm>
        </p:grpSpPr>
        <p:grpSp>
          <p:nvGrpSpPr>
            <p:cNvPr id="5" name="Group 3"/>
            <p:cNvGrpSpPr>
              <a:grpSpLocks/>
            </p:cNvGrpSpPr>
            <p:nvPr/>
          </p:nvGrpSpPr>
          <p:grpSpPr bwMode="auto">
            <a:xfrm>
              <a:off x="2755800" y="2353146"/>
              <a:ext cx="3508871" cy="688975"/>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7" name="Group 5"/>
              <p:cNvGrpSpPr>
                <a:grpSpLocks/>
              </p:cNvGrpSpPr>
              <p:nvPr/>
            </p:nvGrpSpPr>
            <p:grpSpPr bwMode="auto">
              <a:xfrm>
                <a:off x="730" y="1407"/>
                <a:ext cx="4043" cy="444"/>
                <a:chOff x="744" y="1407"/>
                <a:chExt cx="3988" cy="444"/>
              </a:xfrm>
            </p:grpSpPr>
            <p:sp>
              <p:nvSpPr>
                <p:cNvPr id="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6" name="Text Box 24"/>
            <p:cNvSpPr txBox="1">
              <a:spLocks noChangeArrowheads="1"/>
            </p:cNvSpPr>
            <p:nvPr/>
          </p:nvSpPr>
          <p:spPr bwMode="white">
            <a:xfrm>
              <a:off x="3425055" y="2461096"/>
              <a:ext cx="296985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a:spcBef>
                  <a:spcPct val="50000"/>
                </a:spcBef>
                <a:buClr>
                  <a:srgbClr val="000000"/>
                </a:buClr>
              </a:pPr>
              <a:r>
                <a:rPr lang="zh-CN" altLang="en-US" sz="2400" b="1" dirty="0">
                  <a:solidFill>
                    <a:schemeClr val="bg1"/>
                  </a:solidFill>
                  <a:latin typeface="微软雅黑" pitchFamily="34" charset="-122"/>
                  <a:ea typeface="微软雅黑" pitchFamily="34" charset="-122"/>
                  <a:cs typeface="Arial" pitchFamily="34" charset="0"/>
                </a:rPr>
                <a:t>二</a:t>
              </a:r>
              <a:r>
                <a:rPr lang="zh-CN" altLang="en-US" sz="2400" b="1" dirty="0" smtClean="0">
                  <a:solidFill>
                    <a:schemeClr val="bg1"/>
                  </a:solidFill>
                  <a:latin typeface="微软雅黑" pitchFamily="34" charset="-122"/>
                  <a:ea typeface="微软雅黑" pitchFamily="34" charset="-122"/>
                  <a:cs typeface="Arial" pitchFamily="34" charset="0"/>
                </a:rPr>
                <a:t>、开展现状</a:t>
              </a:r>
              <a:endParaRPr lang="en-US" altLang="zh-CN" sz="2400" b="1" dirty="0">
                <a:solidFill>
                  <a:schemeClr val="bg1"/>
                </a:solidFill>
                <a:latin typeface="微软雅黑" pitchFamily="34" charset="-122"/>
                <a:ea typeface="微软雅黑" pitchFamily="34" charset="-122"/>
                <a:cs typeface="Arial" pitchFamily="34" charset="0"/>
              </a:endParaRPr>
            </a:p>
          </p:txBody>
        </p:sp>
        <p:pic>
          <p:nvPicPr>
            <p:cNvPr id="31" name="Picture 29"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23420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 Box 33"/>
            <p:cNvSpPr txBox="1">
              <a:spLocks noChangeArrowheads="1"/>
            </p:cNvSpPr>
            <p:nvPr/>
          </p:nvSpPr>
          <p:spPr bwMode="white">
            <a:xfrm>
              <a:off x="2893913" y="2440459"/>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2</a:t>
              </a:r>
            </a:p>
          </p:txBody>
        </p:sp>
      </p:grpSp>
      <p:grpSp>
        <p:nvGrpSpPr>
          <p:cNvPr id="46" name="组合 45"/>
          <p:cNvGrpSpPr/>
          <p:nvPr/>
        </p:nvGrpSpPr>
        <p:grpSpPr>
          <a:xfrm>
            <a:off x="2571650" y="3192934"/>
            <a:ext cx="3823257" cy="949325"/>
            <a:chOff x="2571650" y="3192934"/>
            <a:chExt cx="3823257" cy="949325"/>
          </a:xfrm>
        </p:grpSpPr>
        <p:grpSp>
          <p:nvGrpSpPr>
            <p:cNvPr id="10" name="Group 8"/>
            <p:cNvGrpSpPr>
              <a:grpSpLocks/>
            </p:cNvGrpSpPr>
            <p:nvPr/>
          </p:nvGrpSpPr>
          <p:grpSpPr bwMode="auto">
            <a:xfrm>
              <a:off x="2755800" y="3218334"/>
              <a:ext cx="3508871" cy="688975"/>
              <a:chOff x="720" y="1392"/>
              <a:chExt cx="4058" cy="480"/>
            </a:xfrm>
          </p:grpSpPr>
          <p:sp>
            <p:nvSpPr>
              <p:cNvPr id="1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12" name="Group 10"/>
              <p:cNvGrpSpPr>
                <a:grpSpLocks/>
              </p:cNvGrpSpPr>
              <p:nvPr/>
            </p:nvGrpSpPr>
            <p:grpSpPr bwMode="auto">
              <a:xfrm>
                <a:off x="730" y="1407"/>
                <a:ext cx="4043" cy="444"/>
                <a:chOff x="744" y="1407"/>
                <a:chExt cx="3988" cy="444"/>
              </a:xfrm>
            </p:grpSpPr>
            <p:sp>
              <p:nvSpPr>
                <p:cNvPr id="1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1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27" name="Text Box 25"/>
            <p:cNvSpPr txBox="1">
              <a:spLocks noChangeArrowheads="1"/>
            </p:cNvSpPr>
            <p:nvPr/>
          </p:nvSpPr>
          <p:spPr bwMode="white">
            <a:xfrm>
              <a:off x="3425055" y="3319934"/>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三</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cs typeface="Arial" pitchFamily="34" charset="0"/>
                </a:rPr>
                <a:t>思路和目标</a:t>
              </a:r>
              <a:endParaRPr lang="zh-CN" altLang="zh-CN" sz="2400" b="1" dirty="0">
                <a:solidFill>
                  <a:schemeClr val="bg1"/>
                </a:solidFill>
                <a:latin typeface="微软雅黑" pitchFamily="34" charset="-122"/>
                <a:ea typeface="微软雅黑" pitchFamily="34" charset="-122"/>
              </a:endParaRPr>
            </a:p>
          </p:txBody>
        </p:sp>
        <p:pic>
          <p:nvPicPr>
            <p:cNvPr id="30" name="Picture 28"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71650" y="3192934"/>
              <a:ext cx="776213"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 Box 34"/>
            <p:cNvSpPr txBox="1">
              <a:spLocks noChangeArrowheads="1"/>
            </p:cNvSpPr>
            <p:nvPr/>
          </p:nvSpPr>
          <p:spPr bwMode="white">
            <a:xfrm>
              <a:off x="2893913" y="3327871"/>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solidFill>
                    <a:schemeClr val="bg1"/>
                  </a:solidFill>
                  <a:latin typeface="微软雅黑" pitchFamily="34" charset="-122"/>
                  <a:ea typeface="微软雅黑" pitchFamily="34" charset="-122"/>
                  <a:cs typeface="Arial" pitchFamily="34" charset="0"/>
                </a:rPr>
                <a:t>3</a:t>
              </a:r>
            </a:p>
          </p:txBody>
        </p:sp>
      </p:grpSp>
      <p:grpSp>
        <p:nvGrpSpPr>
          <p:cNvPr id="48" name="组合 47"/>
          <p:cNvGrpSpPr/>
          <p:nvPr/>
        </p:nvGrpSpPr>
        <p:grpSpPr>
          <a:xfrm>
            <a:off x="2557833" y="4941168"/>
            <a:ext cx="3823257" cy="949325"/>
            <a:chOff x="2557833" y="4941168"/>
            <a:chExt cx="3823257" cy="949325"/>
          </a:xfrm>
        </p:grpSpPr>
        <p:grpSp>
          <p:nvGrpSpPr>
            <p:cNvPr id="37" name="Group 18"/>
            <p:cNvGrpSpPr>
              <a:grpSpLocks/>
            </p:cNvGrpSpPr>
            <p:nvPr/>
          </p:nvGrpSpPr>
          <p:grpSpPr bwMode="auto">
            <a:xfrm>
              <a:off x="2753096" y="4945930"/>
              <a:ext cx="3508871" cy="688975"/>
              <a:chOff x="720" y="1392"/>
              <a:chExt cx="4058" cy="480"/>
            </a:xfrm>
          </p:grpSpPr>
          <p:sp>
            <p:nvSpPr>
              <p:cNvPr id="38"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nvGrpSpPr>
              <p:cNvPr id="39" name="Group 20"/>
              <p:cNvGrpSpPr>
                <a:grpSpLocks/>
              </p:cNvGrpSpPr>
              <p:nvPr/>
            </p:nvGrpSpPr>
            <p:grpSpPr bwMode="auto">
              <a:xfrm>
                <a:off x="730" y="1407"/>
                <a:ext cx="4043" cy="444"/>
                <a:chOff x="744" y="1407"/>
                <a:chExt cx="3988" cy="444"/>
              </a:xfrm>
            </p:grpSpPr>
            <p:sp>
              <p:nvSpPr>
                <p:cNvPr id="40"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sp>
              <p:nvSpPr>
                <p:cNvPr id="41"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latin typeface="微软雅黑" pitchFamily="34" charset="-122"/>
                    <a:ea typeface="微软雅黑" pitchFamily="34" charset="-122"/>
                  </a:endParaRPr>
                </a:p>
              </p:txBody>
            </p:sp>
          </p:grpSp>
        </p:grpSp>
        <p:sp>
          <p:nvSpPr>
            <p:cNvPr id="42" name="Text Box 23"/>
            <p:cNvSpPr txBox="1">
              <a:spLocks noChangeArrowheads="1"/>
            </p:cNvSpPr>
            <p:nvPr/>
          </p:nvSpPr>
          <p:spPr bwMode="white">
            <a:xfrm>
              <a:off x="3411238" y="5060230"/>
              <a:ext cx="296985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marL="457200" indent="-457200" algn="l">
                <a:defRPr>
                  <a:solidFill>
                    <a:schemeClr val="tx1"/>
                  </a:solidFill>
                  <a:latin typeface="Arial" pitchFamily="34" charset="0"/>
                </a:defRPr>
              </a:lvl1pPr>
              <a:lvl2pPr marL="914400" indent="-457200" algn="l">
                <a:defRPr>
                  <a:solidFill>
                    <a:schemeClr val="tx1"/>
                  </a:solidFill>
                  <a:latin typeface="Arial" pitchFamily="34" charset="0"/>
                </a:defRPr>
              </a:lvl2pPr>
              <a:lvl3pPr marL="1371600" indent="-457200" algn="l">
                <a:defRPr>
                  <a:solidFill>
                    <a:schemeClr val="tx1"/>
                  </a:solidFill>
                  <a:latin typeface="Arial" pitchFamily="34" charset="0"/>
                </a:defRPr>
              </a:lvl3pPr>
              <a:lvl4pPr marL="1828800" indent="-457200" algn="l">
                <a:defRPr>
                  <a:solidFill>
                    <a:schemeClr val="tx1"/>
                  </a:solidFill>
                  <a:latin typeface="Arial" pitchFamily="34" charset="0"/>
                </a:defRPr>
              </a:lvl4pPr>
              <a:lvl5pPr marL="2286000" indent="-457200" algn="l">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r>
                <a:rPr lang="zh-CN" altLang="zh-CN" sz="2400" b="1" dirty="0">
                  <a:solidFill>
                    <a:schemeClr val="bg1"/>
                  </a:solidFill>
                  <a:latin typeface="微软雅黑" pitchFamily="34" charset="-122"/>
                  <a:ea typeface="微软雅黑" pitchFamily="34" charset="-122"/>
                </a:rPr>
                <a:t>五</a:t>
              </a:r>
              <a:r>
                <a:rPr lang="zh-CN"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责任分工</a:t>
              </a:r>
              <a:endParaRPr lang="zh-CN" altLang="zh-CN" sz="2400" b="1" dirty="0">
                <a:solidFill>
                  <a:schemeClr val="bg1"/>
                </a:solidFill>
                <a:latin typeface="微软雅黑" pitchFamily="34" charset="-122"/>
                <a:ea typeface="微软雅黑" pitchFamily="34" charset="-122"/>
              </a:endParaRPr>
            </a:p>
          </p:txBody>
        </p:sp>
        <p:pic>
          <p:nvPicPr>
            <p:cNvPr id="43" name="Picture 30" descr="1"/>
            <p:cNvPicPr>
              <a:picLocks noChangeAspect="1" noChangeArrowheads="1"/>
            </p:cNvPicPr>
            <p:nvPr/>
          </p:nvPicPr>
          <p:blipFill>
            <a:blip r:embed="rId2">
              <a:lum bright="-6000" contrast="24000"/>
              <a:extLst>
                <a:ext uri="{28A0092B-C50C-407E-A947-70E740481C1C}">
                  <a14:useLocalDpi xmlns="" xmlns:a14="http://schemas.microsoft.com/office/drawing/2010/main" val="0"/>
                </a:ext>
              </a:extLst>
            </a:blip>
            <a:srcRect l="42606" t="64474" r="19473"/>
            <a:stretch>
              <a:fillRect/>
            </a:stretch>
          </p:blipFill>
          <p:spPr bwMode="auto">
            <a:xfrm>
              <a:off x="2557833" y="4941168"/>
              <a:ext cx="776212" cy="949325"/>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Text Box 32"/>
            <p:cNvSpPr txBox="1">
              <a:spLocks noChangeArrowheads="1"/>
            </p:cNvSpPr>
            <p:nvPr/>
          </p:nvSpPr>
          <p:spPr bwMode="white">
            <a:xfrm>
              <a:off x="2878509" y="5038005"/>
              <a:ext cx="25168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solidFill>
                    <a:schemeClr val="bg1"/>
                  </a:solidFill>
                  <a:latin typeface="微软雅黑" pitchFamily="34" charset="-122"/>
                  <a:ea typeface="微软雅黑" pitchFamily="34" charset="-122"/>
                  <a:cs typeface="Arial" pitchFamily="34" charset="0"/>
                </a:rPr>
                <a:t>5</a:t>
              </a:r>
              <a:endParaRPr lang="en-US" altLang="zh-CN" sz="2400" b="1" dirty="0">
                <a:solidFill>
                  <a:schemeClr val="bg1"/>
                </a:solidFill>
                <a:latin typeface="微软雅黑" pitchFamily="34" charset="-122"/>
                <a:ea typeface="微软雅黑" pitchFamily="34" charset="-122"/>
                <a:cs typeface="Arial" pitchFamily="34" charset="0"/>
              </a:endParaRPr>
            </a:p>
          </p:txBody>
        </p:sp>
      </p:grpSp>
    </p:spTree>
    <p:extLst>
      <p:ext uri="{BB962C8B-B14F-4D97-AF65-F5344CB8AC3E}">
        <p14:creationId xmlns="" xmlns:p14="http://schemas.microsoft.com/office/powerpoint/2010/main" val="2722739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
                                        </p:tgtEl>
                                      </p:cBhvr>
                                    </p:animEffect>
                                    <p:animScale>
                                      <p:cBhvr>
                                        <p:cTn id="7"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9|2.1"/>
</p:tagLst>
</file>

<file path=ppt/theme/theme1.xml><?xml version="1.0" encoding="utf-8"?>
<a:theme xmlns:a="http://schemas.openxmlformats.org/drawingml/2006/main" name="asdf">
  <a:themeElements>
    <a:clrScheme name="asdf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asdf">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sdf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asdf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asdf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asdf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asdf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asdf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asdf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asdf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asdf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4">
  <a:themeElements>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fontScheme name="437TGp_bizpeople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8575" cap="flat" cmpd="sng" algn="ctr">
          <a:solidFill>
            <a:srgbClr val="FFFFF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FFFFFF"/>
        </a:solidFill>
        <a:ln w="28575" cap="flat" cmpd="sng" algn="ctr">
          <a:solidFill>
            <a:srgbClr val="FFFFF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clrMap bg1="lt1" tx1="dk1" bg2="lt2" tx2="dk2" accent1="accent1" accent2="accent2" accent3="accent3" accent4="accent4" accent5="accent5" accent6="accent6" hlink="hlink" folHlink="folHlink"/>
    </a:extraClrScheme>
    <a:extraClrScheme>
      <a:clrScheme name="437TGp_bizpeople_light_ani 2">
        <a:dk1>
          <a:srgbClr val="000000"/>
        </a:dk1>
        <a:lt1>
          <a:srgbClr val="FFFFFF"/>
        </a:lt1>
        <a:dk2>
          <a:srgbClr val="702424"/>
        </a:dk2>
        <a:lt2>
          <a:srgbClr val="C0C0C0"/>
        </a:lt2>
        <a:accent1>
          <a:srgbClr val="54BBBE"/>
        </a:accent1>
        <a:accent2>
          <a:srgbClr val="E49514"/>
        </a:accent2>
        <a:accent3>
          <a:srgbClr val="FFFFFF"/>
        </a:accent3>
        <a:accent4>
          <a:srgbClr val="000000"/>
        </a:accent4>
        <a:accent5>
          <a:srgbClr val="B3DADB"/>
        </a:accent5>
        <a:accent6>
          <a:srgbClr val="CF8711"/>
        </a:accent6>
        <a:hlink>
          <a:srgbClr val="6C9A42"/>
        </a:hlink>
        <a:folHlink>
          <a:srgbClr val="82ABBE"/>
        </a:folHlink>
      </a:clrScheme>
      <a:clrMap bg1="lt1" tx1="dk1" bg2="lt2" tx2="dk2" accent1="accent1" accent2="accent2" accent3="accent3" accent4="accent4" accent5="accent5" accent6="accent6" hlink="hlink" folHlink="folHlink"/>
    </a:extraClrScheme>
    <a:extraClrScheme>
      <a:clrScheme name="437TGp_bizpeople_light_ani 3">
        <a:dk1>
          <a:srgbClr val="003366"/>
        </a:dk1>
        <a:lt1>
          <a:srgbClr val="FFFFFF"/>
        </a:lt1>
        <a:dk2>
          <a:srgbClr val="000000"/>
        </a:dk2>
        <a:lt2>
          <a:srgbClr val="DDDDDD"/>
        </a:lt2>
        <a:accent1>
          <a:srgbClr val="438ACB"/>
        </a:accent1>
        <a:accent2>
          <a:srgbClr val="32A287"/>
        </a:accent2>
        <a:accent3>
          <a:srgbClr val="FFFFFF"/>
        </a:accent3>
        <a:accent4>
          <a:srgbClr val="002A56"/>
        </a:accent4>
        <a:accent5>
          <a:srgbClr val="B0C4E2"/>
        </a:accent5>
        <a:accent6>
          <a:srgbClr val="2C927A"/>
        </a:accent6>
        <a:hlink>
          <a:srgbClr val="729943"/>
        </a:hlink>
        <a:folHlink>
          <a:srgbClr val="82B4B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08">
  <a:themeElements>
    <a:clrScheme name="300TGp_natural_light 2">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fontScheme name="300TGp_natural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347436"/>
        </a:dk2>
        <a:lt2>
          <a:srgbClr val="DDDDDD"/>
        </a:lt2>
        <a:accent1>
          <a:srgbClr val="F28C1C"/>
        </a:accent1>
        <a:accent2>
          <a:srgbClr val="77AE26"/>
        </a:accent2>
        <a:accent3>
          <a:srgbClr val="FFFFFF"/>
        </a:accent3>
        <a:accent4>
          <a:srgbClr val="00000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tandarddesign">
  <a:themeElements>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2468</TotalTime>
  <Words>3194</Words>
  <Application>Microsoft Office PowerPoint</Application>
  <PresentationFormat>全屏显示(4:3)</PresentationFormat>
  <Paragraphs>272</Paragraphs>
  <Slides>59</Slides>
  <Notes>11</Notes>
  <HiddenSlides>0</HiddenSlides>
  <MMClips>0</MMClips>
  <ScaleCrop>false</ScaleCrop>
  <HeadingPairs>
    <vt:vector size="4" baseType="variant">
      <vt:variant>
        <vt:lpstr>主题</vt:lpstr>
      </vt:variant>
      <vt:variant>
        <vt:i4>4</vt:i4>
      </vt:variant>
      <vt:variant>
        <vt:lpstr>幻灯片标题</vt:lpstr>
      </vt:variant>
      <vt:variant>
        <vt:i4>59</vt:i4>
      </vt:variant>
    </vt:vector>
  </HeadingPairs>
  <TitlesOfParts>
    <vt:vector size="63" baseType="lpstr">
      <vt:lpstr>asdf</vt:lpstr>
      <vt:lpstr>04</vt:lpstr>
      <vt:lpstr>1_08</vt:lpstr>
      <vt:lpstr>1_Standarddesign</vt:lpstr>
      <vt:lpstr>《关于推进家庭医生签约服务的指导意见》 政策解读</vt:lpstr>
      <vt:lpstr>推进家庭医生签约服务的主要内容</vt:lpstr>
      <vt:lpstr>幻灯片 3</vt:lpstr>
      <vt:lpstr>幻灯片 4</vt:lpstr>
      <vt:lpstr>幻灯片 5</vt:lpstr>
      <vt:lpstr>幻灯片 6</vt:lpstr>
      <vt:lpstr>幻灯片 7</vt:lpstr>
      <vt:lpstr>幻灯片 8</vt:lpstr>
      <vt:lpstr>推进家庭医生签约服务的主要内容</vt:lpstr>
      <vt:lpstr>幻灯片 10</vt:lpstr>
      <vt:lpstr>幻灯片 11</vt:lpstr>
      <vt:lpstr>推进家庭医生签约服务的主要内容</vt:lpstr>
      <vt:lpstr>幻灯片 13</vt:lpstr>
      <vt:lpstr>幻灯片 14</vt:lpstr>
      <vt:lpstr>幻灯片 15</vt:lpstr>
      <vt:lpstr>推进家庭医生签约服务的主要内容</vt:lpstr>
      <vt:lpstr>家庭医生签约服务的主要任务</vt:lpstr>
      <vt:lpstr>幻灯片 18</vt:lpstr>
      <vt:lpstr>幻灯片 19</vt:lpstr>
      <vt:lpstr>幻灯片 20</vt:lpstr>
      <vt:lpstr>幻灯片 21</vt:lpstr>
      <vt:lpstr>家庭医生签约服务的主要任务</vt:lpstr>
      <vt:lpstr>幻灯片 23</vt:lpstr>
      <vt:lpstr>幻灯片 24</vt:lpstr>
      <vt:lpstr>家庭医生签约服务的主要任务</vt:lpstr>
      <vt:lpstr>幻灯片 26</vt:lpstr>
      <vt:lpstr>幻灯片 27</vt:lpstr>
      <vt:lpstr>幻灯片 28</vt:lpstr>
      <vt:lpstr>幻灯片 29</vt:lpstr>
      <vt:lpstr>幻灯片 30</vt:lpstr>
      <vt:lpstr>家庭医生签约服务的主要任务</vt:lpstr>
      <vt:lpstr>幻灯片 32</vt:lpstr>
      <vt:lpstr>幻灯片 33</vt:lpstr>
      <vt:lpstr>家庭医生签约服务的主要任务</vt:lpstr>
      <vt:lpstr>幻灯片 35</vt:lpstr>
      <vt:lpstr>幻灯片 36</vt:lpstr>
      <vt:lpstr>幻灯片 37</vt:lpstr>
      <vt:lpstr>幻灯片 38</vt:lpstr>
      <vt:lpstr>幻灯片 39</vt:lpstr>
      <vt:lpstr>幻灯片 40</vt:lpstr>
      <vt:lpstr>幻灯片 41</vt:lpstr>
      <vt:lpstr>家庭医生签约服务的主要任务</vt:lpstr>
      <vt:lpstr>幻灯片 43</vt:lpstr>
      <vt:lpstr>幻灯片 44</vt:lpstr>
      <vt:lpstr>幻灯片 45</vt:lpstr>
      <vt:lpstr>家庭医生签约服务的主要任务</vt:lpstr>
      <vt:lpstr>幻灯片 47</vt:lpstr>
      <vt:lpstr>幻灯片 48</vt:lpstr>
      <vt:lpstr>幻灯片 49</vt:lpstr>
      <vt:lpstr>幻灯片 50</vt:lpstr>
      <vt:lpstr>幻灯片 51</vt:lpstr>
      <vt:lpstr>幻灯片 52</vt:lpstr>
      <vt:lpstr>幻灯片 53</vt:lpstr>
      <vt:lpstr>推进家庭医生签约服务的主要内容</vt:lpstr>
      <vt:lpstr>幻灯片 55</vt:lpstr>
      <vt:lpstr>幻灯片 56</vt:lpstr>
      <vt:lpstr>幻灯片 57</vt:lpstr>
      <vt:lpstr>幻灯片 58</vt:lpstr>
      <vt:lpstr>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《关于推进家庭医生签约服务的指导意见》 政策解读</dc:title>
  <dc:creator>Administrator</dc:creator>
  <cp:lastModifiedBy>Lenovo</cp:lastModifiedBy>
  <cp:revision>359</cp:revision>
  <dcterms:created xsi:type="dcterms:W3CDTF">2013-02-19T00:49:00Z</dcterms:created>
  <dcterms:modified xsi:type="dcterms:W3CDTF">2017-07-14T02:31:21Z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